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sldIdLst>
    <p:sldId id="262" r:id="rId2"/>
    <p:sldId id="260" r:id="rId3"/>
    <p:sldId id="261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7" r:id="rId22"/>
    <p:sldId id="280" r:id="rId23"/>
    <p:sldId id="281" r:id="rId24"/>
    <p:sldId id="288" r:id="rId25"/>
    <p:sldId id="282" r:id="rId26"/>
    <p:sldId id="283" r:id="rId27"/>
    <p:sldId id="284" r:id="rId28"/>
    <p:sldId id="285" r:id="rId29"/>
    <p:sldId id="286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9" r:id="rId38"/>
    <p:sldId id="297" r:id="rId39"/>
    <p:sldId id="300" r:id="rId40"/>
    <p:sldId id="301" r:id="rId41"/>
    <p:sldId id="298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5" r:id="rId50"/>
    <p:sldId id="310" r:id="rId51"/>
    <p:sldId id="311" r:id="rId52"/>
    <p:sldId id="312" r:id="rId53"/>
    <p:sldId id="313" r:id="rId54"/>
    <p:sldId id="314" r:id="rId55"/>
    <p:sldId id="318" r:id="rId56"/>
    <p:sldId id="316" r:id="rId57"/>
    <p:sldId id="324" r:id="rId58"/>
    <p:sldId id="327" r:id="rId59"/>
    <p:sldId id="325" r:id="rId60"/>
    <p:sldId id="328" r:id="rId61"/>
    <p:sldId id="326" r:id="rId62"/>
    <p:sldId id="317" r:id="rId63"/>
    <p:sldId id="323" r:id="rId64"/>
    <p:sldId id="329" r:id="rId65"/>
    <p:sldId id="319" r:id="rId66"/>
    <p:sldId id="331" r:id="rId67"/>
    <p:sldId id="320" r:id="rId68"/>
    <p:sldId id="322" r:id="rId69"/>
    <p:sldId id="330" r:id="rId70"/>
    <p:sldId id="332" r:id="rId71"/>
    <p:sldId id="333" r:id="rId72"/>
    <p:sldId id="321" r:id="rId73"/>
  </p:sldIdLst>
  <p:sldSz cx="12192000" cy="6858000"/>
  <p:notesSz cx="6858000" cy="9144000"/>
  <p:embeddedFontLst>
    <p:embeddedFont>
      <p:font typeface="Adventuring" panose="020B0604020202020204" charset="0"/>
      <p:regular r:id="rId75"/>
    </p:embeddedFont>
    <p:embeddedFont>
      <p:font typeface="Apron Heavy" panose="020B0604020202020204" charset="0"/>
      <p:regular r:id="rId76"/>
    </p:embeddedFont>
    <p:embeddedFont>
      <p:font typeface="Estedad-VF" pitchFamily="2" charset="-78"/>
      <p:regular r:id="rId77"/>
    </p:embeddedFont>
    <p:embeddedFont>
      <p:font typeface="IRANSans" panose="020B0506030804020204" pitchFamily="34" charset="-78"/>
      <p:regular r:id="rId78"/>
    </p:embeddedFont>
    <p:embeddedFont>
      <p:font typeface="Raleway SemiBold" pitchFamily="2" charset="0"/>
      <p:bold r:id="rId79"/>
      <p:boldItalic r:id="rId80"/>
    </p:embeddedFont>
    <p:embeddedFont>
      <p:font typeface="Tw Cen MT" panose="020B0602020104020603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232"/>
    <a:srgbClr val="212121"/>
    <a:srgbClr val="F0EFF1"/>
    <a:srgbClr val="C1BDC0"/>
    <a:srgbClr val="EA7A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26246-4E34-47EA-A865-F62C1A25A789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E704-C3EF-4718-8112-D2AE4C016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02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BD32-9A15-8750-AAE7-E7443C85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A5520-9FAA-8E60-8CAA-470F775B5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B47A2-F5BB-7CAE-B9FB-C81426410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09E4-FDC8-C8B5-F470-EFB28A65A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1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6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44EF-31A4-2B4A-6C2A-7A170543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47658-8352-D8A7-F0EC-7D84E7CF8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9C561-DAC5-A325-9B2C-C6CEA40D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14C85-2F91-D7E9-81D8-58AB2BB5B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391E-2D8D-DD40-B340-BF846C0E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EFED73-7AC2-A72C-FBC4-AE4968D19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5C32A-8A69-4D6F-E2D6-4CFC91E4B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73FFA-BCCE-7971-1273-B4F60E6FA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0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1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1349-B48B-59B7-1F79-11C0E75F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BC8D9-DACF-08AF-8787-8D9E64A78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9F8E3-3415-98B2-EB11-14B33B143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FFAF2-BFBB-1944-2DC8-0CA830753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9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F296E-7B2C-6555-C23D-DD5E844B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EEF61-EC82-09B0-34EC-9474DBE8C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22A79-1E3F-A482-16B6-C4A6B1AF8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A68F1-3E7D-64F7-A894-5649601E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D4DE4-0241-7A99-1954-EC151EB3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04160-1542-00A7-AAEE-F062618D8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15944-CC53-4AE5-FA89-D62FD1925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C8575-9B14-B76A-EFA0-65B1D29A5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8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B39B-F97F-B41A-26F8-6B5F71BC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FD8EF-C62E-597E-369F-6F4312965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6E898-ED6B-C691-B0B5-94CBE8AC5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90956-3236-FF19-4B50-433DAE973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E704-C3EF-4718-8112-D2AE4C016D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274D-1D34-CA79-9A1A-3224E5EF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96D49-C05D-41D7-119A-AD93243CA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B098F-F1C8-DDB0-FB86-14A94A9B3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DE650-2E54-6111-D3DD-3255C052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DA47-1E29-951A-3190-24BDF338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840D-1FCB-FE46-8C8A-70B42CF4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05373-FDDD-87AE-6D88-18A83A5C8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05F5-18AD-00AC-C206-3FAD8774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D5F67-706D-5069-603E-A0FF46DE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6C8F-7382-CB27-9982-A8F99EC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F9B2D-9228-8462-517F-51CF5F674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2A482-9092-F0E3-7CAC-B6880AE2F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85798-7DE4-C2ED-8905-F9AC46A7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5B9D5-52CF-1758-11FB-2AE4C41F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A38E1-68DA-B8AD-4F01-D1B4D85A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3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88D-148D-7532-F212-9C55D9EE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F533-2E56-8658-0861-C5042528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349C-3ED5-D470-EE8B-1B86C383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DB6B0-95B5-EB0F-BEBB-77FB4A01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30216-CE60-C051-9F47-8525B466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1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6C8A-1A0D-AE10-F3D8-B45DC43C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88A8-7107-AB38-71EE-4403BE969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B952B-CD55-28ED-1550-89159C0A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C900-6046-292C-48E8-E6D25B17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08BD-D679-83DA-744D-A85431C4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6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1504-02A6-FA3F-FE6E-F6A2A56E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035B-030D-A6E8-D187-318431B42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4DDB-CEFB-4D80-2DED-9A529B8A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9BB6B-B8EF-99A2-9543-10A3FE58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09C3-3BB6-CA0E-2E3A-FEA9CEAB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DD5B-440B-2F70-C3F5-015EF53F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7ED7-ED38-7383-3DC8-F6362AFB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7883C-8884-0C8F-3B8C-E354445E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B99F5-3E24-673F-418B-891E6E84A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595C4-D169-3148-2590-429C7D062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0C4E6-39F9-4890-643D-F5BF9E4EF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848BD-BAD4-C5A8-61AC-00F19FB8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6100D-D82B-8F27-FC79-87A98C11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E114D-6FD7-4C06-0DD4-33F51D38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D6B2-E5B5-CA2A-2057-92A0BA9F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8EECB-8C1F-E85B-4A9E-107CB0B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EFFCC-9E98-BF30-A563-EE795BC0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7BE95-CAD9-9F91-ACE0-DB99210D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2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92AFD-FC73-392F-AEE5-60829629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9B20C-857A-8F50-B4D3-67CC2583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712D7-723E-C27F-417E-5FB8DD74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F26E-7768-D684-2B8A-F4660EC4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28514-1C83-1CFE-13E8-3B36BF4CD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4427F-9136-B8D8-6362-5C03EF596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D5DCF-4843-9B17-08C9-12C99949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5CA3-8042-641E-24FC-3378A4B3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702B3-2EA2-BDCB-EF88-DADE994C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1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B647-C3A1-5580-5197-0328D9A6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B24AC-42E6-853E-9698-EB838F456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2733B-488E-D1C8-D6A5-396B2FFFD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CFD3-0203-8656-6035-80E1DC40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0E624-7F86-5DB8-BB1C-D7E00F4E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A1A7D-CF5F-32EA-2D24-9D614CA1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A98EB-644D-9D15-AA59-07799960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A1EC-565A-C608-C202-B93261EC6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6392B-4265-C6DA-F996-E6C3DD99C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B611-F0A7-4421-B9C9-DA6E10290E44}" type="datetimeFigureOut">
              <a:rPr lang="en-US" smtClean="0"/>
              <a:t>29-Nov-24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5BF5C-796B-8DBE-A746-07311F1FE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56B38-F8F4-2E7B-CEFC-69179118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17D4-CC00-4298-B7AE-E4091A96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github.com/Ryan-Heida-Translations/fa-An-Overview-of-Artificial-Intelligence-Ethics" TargetMode="Externa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yan-PG/9b5198e099bf77f33e94e13a434acf89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XiruGOCn9s&amp;t=197s" TargetMode="External"/><Relationship Id="rId2" Type="http://schemas.openxmlformats.org/officeDocument/2006/relationships/hyperlink" Target="https://www.youtube.com/watch?v=00GKzGyWFEs&amp;list=PLo2EIpI_JMQvWfQndUesu0nPBAtZ9gP1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yan-Heida-Translations/fa-An-Overview-of-Artificial-Intelligence-Ethics" TargetMode="External"/><Relationship Id="rId5" Type="http://schemas.openxmlformats.org/officeDocument/2006/relationships/hyperlink" Target="https://www.youtube.com/watch?v=qaWMOYf4ri8&amp;t=744s" TargetMode="External"/><Relationship Id="rId4" Type="http://schemas.openxmlformats.org/officeDocument/2006/relationships/hyperlink" Target="https://www.youtube.com/watch?v=wjZofJX0v4M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links.ryanheida.com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5F180-0169-09F5-DD66-3B7B6F0940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243" y="3177968"/>
            <a:ext cx="2078710" cy="27716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E8BF15-E383-83BA-8C6A-BC972EAF6537}"/>
              </a:ext>
            </a:extLst>
          </p:cNvPr>
          <p:cNvGrpSpPr/>
          <p:nvPr/>
        </p:nvGrpSpPr>
        <p:grpSpPr>
          <a:xfrm>
            <a:off x="3614952" y="5361850"/>
            <a:ext cx="4045435" cy="920782"/>
            <a:chOff x="4168474" y="3874286"/>
            <a:chExt cx="4045435" cy="10128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55002-3673-BED7-1B57-2B807BEDC452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64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Ryan Heida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30D16-E498-098A-E13B-A70C3DC31DE5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AI.Mastery.Student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685FC9-D9E7-E885-72B3-2E08D20583B9}"/>
              </a:ext>
            </a:extLst>
          </p:cNvPr>
          <p:cNvCxnSpPr>
            <a:cxnSpLocks/>
          </p:cNvCxnSpPr>
          <p:nvPr/>
        </p:nvCxnSpPr>
        <p:spPr>
          <a:xfrm>
            <a:off x="11213319" y="1610531"/>
            <a:ext cx="0" cy="726907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DA808EA-9824-705D-04EF-C273E35DB597}"/>
              </a:ext>
            </a:extLst>
          </p:cNvPr>
          <p:cNvSpPr/>
          <p:nvPr/>
        </p:nvSpPr>
        <p:spPr>
          <a:xfrm>
            <a:off x="6981523" y="955963"/>
            <a:ext cx="423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ea typeface="Times New Roman" panose="02020603050405020304" pitchFamily="18" charset="0"/>
                <a:cs typeface="Calibri" panose="020F0502020204030204" pitchFamily="34" charset="0"/>
              </a:rPr>
              <a:t>LLMs</a:t>
            </a:r>
            <a:endParaRPr lang="en-US" sz="4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279EA-A880-7908-8E7B-E9EAE1809442}"/>
              </a:ext>
            </a:extLst>
          </p:cNvPr>
          <p:cNvSpPr/>
          <p:nvPr/>
        </p:nvSpPr>
        <p:spPr>
          <a:xfrm>
            <a:off x="4772028" y="1651467"/>
            <a:ext cx="6441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4800" dirty="0">
                <a:solidFill>
                  <a:schemeClr val="bg1">
                    <a:lumMod val="6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Large Language Models</a:t>
            </a:r>
            <a:endParaRPr 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B2723B-6BEB-3BFB-1381-729B248A4B6B}"/>
              </a:ext>
            </a:extLst>
          </p:cNvPr>
          <p:cNvCxnSpPr>
            <a:cxnSpLocks/>
          </p:cNvCxnSpPr>
          <p:nvPr/>
        </p:nvCxnSpPr>
        <p:spPr>
          <a:xfrm>
            <a:off x="11213319" y="924560"/>
            <a:ext cx="0" cy="72690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07FB75-470D-5786-0C42-F09A3155F903}"/>
              </a:ext>
            </a:extLst>
          </p:cNvPr>
          <p:cNvCxnSpPr>
            <a:cxnSpLocks/>
          </p:cNvCxnSpPr>
          <p:nvPr/>
        </p:nvCxnSpPr>
        <p:spPr>
          <a:xfrm flipV="1">
            <a:off x="11206613" y="-48611"/>
            <a:ext cx="1009094" cy="97987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5DC280-0387-240C-D9AC-67941A9246B0}"/>
              </a:ext>
            </a:extLst>
          </p:cNvPr>
          <p:cNvSpPr/>
          <p:nvPr/>
        </p:nvSpPr>
        <p:spPr>
          <a:xfrm>
            <a:off x="876581" y="659702"/>
            <a:ext cx="934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cs typeface="Calibri" panose="020F0502020204030204" pitchFamily="34" charset="0"/>
              </a:rPr>
              <a:t>LLMs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290878-DEDC-C2EF-70E8-BA7B7C220D4C}"/>
              </a:ext>
            </a:extLst>
          </p:cNvPr>
          <p:cNvSpPr/>
          <p:nvPr/>
        </p:nvSpPr>
        <p:spPr>
          <a:xfrm>
            <a:off x="876581" y="1184692"/>
            <a:ext cx="2662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How to use LLMs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EA595-56EA-C496-82F1-B3B3C350EE97}"/>
              </a:ext>
            </a:extLst>
          </p:cNvPr>
          <p:cNvSpPr/>
          <p:nvPr/>
        </p:nvSpPr>
        <p:spPr>
          <a:xfrm>
            <a:off x="876581" y="1714780"/>
            <a:ext cx="3316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Some Interesting Tips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632660-16F1-B154-11F6-87D965AAA535}"/>
              </a:ext>
            </a:extLst>
          </p:cNvPr>
          <p:cNvCxnSpPr>
            <a:cxnSpLocks/>
          </p:cNvCxnSpPr>
          <p:nvPr/>
        </p:nvCxnSpPr>
        <p:spPr>
          <a:xfrm>
            <a:off x="758096" y="963325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438FBF-7FCE-A80A-F446-304FE44BB949}"/>
              </a:ext>
            </a:extLst>
          </p:cNvPr>
          <p:cNvCxnSpPr>
            <a:cxnSpLocks/>
          </p:cNvCxnSpPr>
          <p:nvPr/>
        </p:nvCxnSpPr>
        <p:spPr>
          <a:xfrm>
            <a:off x="758096" y="1967936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E1C905-0E13-55A0-FEE9-033537A2FA7C}"/>
              </a:ext>
            </a:extLst>
          </p:cNvPr>
          <p:cNvGrpSpPr/>
          <p:nvPr/>
        </p:nvGrpSpPr>
        <p:grpSpPr>
          <a:xfrm>
            <a:off x="652549" y="841944"/>
            <a:ext cx="211094" cy="211094"/>
            <a:chOff x="1677812" y="4248152"/>
            <a:chExt cx="211094" cy="2110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C48DF3-B6B9-A36E-1E06-75A3231FBDED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C9E8B4-B50F-AEF8-7A25-6CD2644546AF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81E579-F62F-F4CF-AEE1-2EE21921ECA6}"/>
              </a:ext>
            </a:extLst>
          </p:cNvPr>
          <p:cNvCxnSpPr>
            <a:cxnSpLocks/>
          </p:cNvCxnSpPr>
          <p:nvPr/>
        </p:nvCxnSpPr>
        <p:spPr>
          <a:xfrm>
            <a:off x="758096" y="1452773"/>
            <a:ext cx="0" cy="52361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31D901-BF89-8DFE-5197-BBCA03E0F384}"/>
              </a:ext>
            </a:extLst>
          </p:cNvPr>
          <p:cNvGrpSpPr/>
          <p:nvPr/>
        </p:nvGrpSpPr>
        <p:grpSpPr>
          <a:xfrm>
            <a:off x="652549" y="1870843"/>
            <a:ext cx="211094" cy="211094"/>
            <a:chOff x="3855819" y="4248152"/>
            <a:chExt cx="211094" cy="21109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492E71-4174-0EA7-BE6B-141A2D4DF28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CDF24E-2F9F-A18E-0756-7FBE8A337AD2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82768-5404-BD60-6E6C-66ED55188403}"/>
              </a:ext>
            </a:extLst>
          </p:cNvPr>
          <p:cNvGrpSpPr/>
          <p:nvPr/>
        </p:nvGrpSpPr>
        <p:grpSpPr>
          <a:xfrm>
            <a:off x="652549" y="2429936"/>
            <a:ext cx="211094" cy="211094"/>
            <a:chOff x="5973250" y="4248152"/>
            <a:chExt cx="211094" cy="2110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212DFE-4A0A-AD76-D75A-68FB47A87C3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5920C0-6B18-C64A-711D-31B7F963A88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B87CC96-0230-7EBA-F375-7A008EBDAF91}"/>
              </a:ext>
            </a:extLst>
          </p:cNvPr>
          <p:cNvSpPr/>
          <p:nvPr/>
        </p:nvSpPr>
        <p:spPr>
          <a:xfrm>
            <a:off x="876581" y="2256847"/>
            <a:ext cx="880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cs typeface="Calibri" panose="020F0502020204030204" pitchFamily="34" charset="0"/>
              </a:rPr>
              <a:t>Q&amp;A</a:t>
            </a:r>
            <a:endParaRPr lang="en-US" sz="2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0DD63-9C97-0F75-DAED-82E92AABAF98}"/>
              </a:ext>
            </a:extLst>
          </p:cNvPr>
          <p:cNvGrpSpPr/>
          <p:nvPr/>
        </p:nvGrpSpPr>
        <p:grpSpPr>
          <a:xfrm>
            <a:off x="652549" y="1381395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7F22F1-D195-D80C-A2F1-5DDF4238E7B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27BB8F-E986-0FB8-1698-B14429FFC712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AB6A7ED-D7BD-E7D4-1112-9367BEB9682E}"/>
              </a:ext>
            </a:extLst>
          </p:cNvPr>
          <p:cNvSpPr txBox="1"/>
          <p:nvPr/>
        </p:nvSpPr>
        <p:spPr>
          <a:xfrm>
            <a:off x="0" y="8534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150387" y="2509224"/>
                </a:moveTo>
                <a:cubicBezTo>
                  <a:pt x="9861836" y="2509224"/>
                  <a:pt x="9643236" y="2569704"/>
                  <a:pt x="9494590" y="2690661"/>
                </a:cubicBezTo>
                <a:cubicBezTo>
                  <a:pt x="9345943" y="2811619"/>
                  <a:pt x="9271619" y="2990142"/>
                  <a:pt x="9271619" y="3226228"/>
                </a:cubicBezTo>
                <a:cubicBezTo>
                  <a:pt x="9271619" y="3517693"/>
                  <a:pt x="9429010" y="3736292"/>
                  <a:pt x="9743792" y="3882024"/>
                </a:cubicBezTo>
                <a:lnTo>
                  <a:pt x="10146015" y="4065648"/>
                </a:lnTo>
                <a:cubicBezTo>
                  <a:pt x="10224710" y="4100623"/>
                  <a:pt x="10283732" y="4134142"/>
                  <a:pt x="10323080" y="4166203"/>
                </a:cubicBezTo>
                <a:cubicBezTo>
                  <a:pt x="10362427" y="4198264"/>
                  <a:pt x="10382102" y="4239069"/>
                  <a:pt x="10382102" y="4288618"/>
                </a:cubicBezTo>
                <a:cubicBezTo>
                  <a:pt x="10382102" y="4343997"/>
                  <a:pt x="10360969" y="4389174"/>
                  <a:pt x="10318708" y="4424149"/>
                </a:cubicBezTo>
                <a:cubicBezTo>
                  <a:pt x="10276444" y="4459125"/>
                  <a:pt x="10224710" y="4476613"/>
                  <a:pt x="10163502" y="4476613"/>
                </a:cubicBezTo>
                <a:cubicBezTo>
                  <a:pt x="10003196" y="4476613"/>
                  <a:pt x="9923044" y="4408119"/>
                  <a:pt x="9923044" y="4271130"/>
                </a:cubicBezTo>
                <a:lnTo>
                  <a:pt x="9923044" y="4118111"/>
                </a:lnTo>
                <a:lnTo>
                  <a:pt x="9267247" y="4118111"/>
                </a:lnTo>
                <a:lnTo>
                  <a:pt x="9267247" y="4271130"/>
                </a:lnTo>
                <a:cubicBezTo>
                  <a:pt x="9267247" y="4539278"/>
                  <a:pt x="9334284" y="4735288"/>
                  <a:pt x="9468358" y="4859161"/>
                </a:cubicBezTo>
                <a:cubicBezTo>
                  <a:pt x="9602432" y="4983034"/>
                  <a:pt x="9829775" y="5044970"/>
                  <a:pt x="10150387" y="5044970"/>
                </a:cubicBezTo>
                <a:cubicBezTo>
                  <a:pt x="10438936" y="5044970"/>
                  <a:pt x="10663365" y="4977933"/>
                  <a:pt x="10823670" y="4843859"/>
                </a:cubicBezTo>
                <a:cubicBezTo>
                  <a:pt x="10983975" y="4709785"/>
                  <a:pt x="11064129" y="4524705"/>
                  <a:pt x="11064129" y="4288618"/>
                </a:cubicBezTo>
                <a:cubicBezTo>
                  <a:pt x="11064129" y="3959263"/>
                  <a:pt x="10883420" y="3720261"/>
                  <a:pt x="10522005" y="3571614"/>
                </a:cubicBezTo>
                <a:lnTo>
                  <a:pt x="10159130" y="3422967"/>
                </a:lnTo>
                <a:cubicBezTo>
                  <a:pt x="10083349" y="3390906"/>
                  <a:pt x="10030157" y="3361031"/>
                  <a:pt x="9999553" y="3333342"/>
                </a:cubicBezTo>
                <a:cubicBezTo>
                  <a:pt x="9968949" y="3305652"/>
                  <a:pt x="9953647" y="3271406"/>
                  <a:pt x="9953647" y="3230600"/>
                </a:cubicBezTo>
                <a:cubicBezTo>
                  <a:pt x="9953647" y="3128587"/>
                  <a:pt x="10014855" y="3077581"/>
                  <a:pt x="10137270" y="3077581"/>
                </a:cubicBezTo>
                <a:cubicBezTo>
                  <a:pt x="10213051" y="3077581"/>
                  <a:pt x="10265514" y="3090697"/>
                  <a:pt x="10294662" y="3116929"/>
                </a:cubicBezTo>
                <a:cubicBezTo>
                  <a:pt x="10323807" y="3143161"/>
                  <a:pt x="10338381" y="3194167"/>
                  <a:pt x="10338381" y="3269948"/>
                </a:cubicBezTo>
                <a:lnTo>
                  <a:pt x="10338381" y="3361760"/>
                </a:lnTo>
                <a:lnTo>
                  <a:pt x="10994177" y="3361760"/>
                </a:lnTo>
                <a:lnTo>
                  <a:pt x="10994177" y="3269948"/>
                </a:lnTo>
                <a:cubicBezTo>
                  <a:pt x="10994177" y="3022203"/>
                  <a:pt x="10928597" y="2833479"/>
                  <a:pt x="10797438" y="2703777"/>
                </a:cubicBezTo>
                <a:cubicBezTo>
                  <a:pt x="10666280" y="2574076"/>
                  <a:pt x="10450595" y="2509224"/>
                  <a:pt x="10150387" y="2509224"/>
                </a:cubicBezTo>
                <a:close/>
                <a:moveTo>
                  <a:pt x="3399219" y="1940868"/>
                </a:moveTo>
                <a:lnTo>
                  <a:pt x="3399219" y="4083135"/>
                </a:lnTo>
                <a:cubicBezTo>
                  <a:pt x="3399219" y="4406662"/>
                  <a:pt x="3476457" y="4640562"/>
                  <a:pt x="3630934" y="4784837"/>
                </a:cubicBezTo>
                <a:cubicBezTo>
                  <a:pt x="3785410" y="4929113"/>
                  <a:pt x="4022954" y="5001250"/>
                  <a:pt x="4343566" y="5001250"/>
                </a:cubicBezTo>
                <a:lnTo>
                  <a:pt x="5174241" y="5001250"/>
                </a:lnTo>
                <a:lnTo>
                  <a:pt x="5174241" y="4306106"/>
                </a:lnTo>
                <a:lnTo>
                  <a:pt x="4557792" y="4306106"/>
                </a:lnTo>
                <a:cubicBezTo>
                  <a:pt x="4391657" y="4306106"/>
                  <a:pt x="4280172" y="4279874"/>
                  <a:pt x="4223336" y="4227411"/>
                </a:cubicBezTo>
                <a:cubicBezTo>
                  <a:pt x="4166501" y="4174947"/>
                  <a:pt x="4138083" y="4072934"/>
                  <a:pt x="4138083" y="3921372"/>
                </a:cubicBezTo>
                <a:lnTo>
                  <a:pt x="4138083" y="1940868"/>
                </a:lnTo>
                <a:close/>
                <a:moveTo>
                  <a:pt x="1227519" y="1940868"/>
                </a:moveTo>
                <a:lnTo>
                  <a:pt x="1227519" y="4083135"/>
                </a:lnTo>
                <a:cubicBezTo>
                  <a:pt x="1227519" y="4406662"/>
                  <a:pt x="1304757" y="4640562"/>
                  <a:pt x="1459234" y="4784837"/>
                </a:cubicBezTo>
                <a:cubicBezTo>
                  <a:pt x="1613710" y="4929113"/>
                  <a:pt x="1851254" y="5001250"/>
                  <a:pt x="2171866" y="5001250"/>
                </a:cubicBezTo>
                <a:lnTo>
                  <a:pt x="3002541" y="5001250"/>
                </a:lnTo>
                <a:lnTo>
                  <a:pt x="3002541" y="4306106"/>
                </a:lnTo>
                <a:lnTo>
                  <a:pt x="2386092" y="4306106"/>
                </a:lnTo>
                <a:cubicBezTo>
                  <a:pt x="2219957" y="4306106"/>
                  <a:pt x="2108472" y="4279874"/>
                  <a:pt x="2051636" y="4227411"/>
                </a:cubicBezTo>
                <a:cubicBezTo>
                  <a:pt x="1994801" y="4174947"/>
                  <a:pt x="1966383" y="4072934"/>
                  <a:pt x="1966383" y="3921372"/>
                </a:cubicBezTo>
                <a:lnTo>
                  <a:pt x="1966383" y="1940868"/>
                </a:lnTo>
                <a:close/>
                <a:moveTo>
                  <a:pt x="6252947" y="1897148"/>
                </a:moveTo>
                <a:cubicBezTo>
                  <a:pt x="5856555" y="1897148"/>
                  <a:pt x="5640871" y="2086600"/>
                  <a:pt x="5605895" y="2465505"/>
                </a:cubicBezTo>
                <a:lnTo>
                  <a:pt x="5382924" y="5001250"/>
                </a:lnTo>
                <a:lnTo>
                  <a:pt x="6130532" y="5001250"/>
                </a:lnTo>
                <a:lnTo>
                  <a:pt x="6266064" y="2710335"/>
                </a:lnTo>
                <a:cubicBezTo>
                  <a:pt x="6266064" y="2681189"/>
                  <a:pt x="6280636" y="2666616"/>
                  <a:pt x="6309783" y="2666616"/>
                </a:cubicBezTo>
                <a:cubicBezTo>
                  <a:pt x="6336015" y="2666616"/>
                  <a:pt x="6350588" y="2679731"/>
                  <a:pt x="6353503" y="2705963"/>
                </a:cubicBezTo>
                <a:lnTo>
                  <a:pt x="6598333" y="4104995"/>
                </a:lnTo>
                <a:cubicBezTo>
                  <a:pt x="6662456" y="4478071"/>
                  <a:pt x="6867938" y="4664608"/>
                  <a:pt x="7214782" y="4664608"/>
                </a:cubicBezTo>
                <a:cubicBezTo>
                  <a:pt x="7561625" y="4664608"/>
                  <a:pt x="7767107" y="4478071"/>
                  <a:pt x="7831230" y="4104995"/>
                </a:cubicBezTo>
                <a:lnTo>
                  <a:pt x="8076061" y="2705963"/>
                </a:lnTo>
                <a:cubicBezTo>
                  <a:pt x="8078976" y="2679731"/>
                  <a:pt x="8093549" y="2666616"/>
                  <a:pt x="8119781" y="2666616"/>
                </a:cubicBezTo>
                <a:cubicBezTo>
                  <a:pt x="8148927" y="2666616"/>
                  <a:pt x="8163501" y="2681189"/>
                  <a:pt x="8163501" y="2710335"/>
                </a:cubicBezTo>
                <a:lnTo>
                  <a:pt x="8299032" y="5001250"/>
                </a:lnTo>
                <a:lnTo>
                  <a:pt x="9046639" y="5001250"/>
                </a:lnTo>
                <a:lnTo>
                  <a:pt x="8823668" y="2465505"/>
                </a:lnTo>
                <a:cubicBezTo>
                  <a:pt x="8788692" y="2086600"/>
                  <a:pt x="8573008" y="1897148"/>
                  <a:pt x="8176616" y="1897148"/>
                </a:cubicBezTo>
                <a:cubicBezTo>
                  <a:pt x="7791883" y="1897148"/>
                  <a:pt x="7567454" y="2079314"/>
                  <a:pt x="7503332" y="2443645"/>
                </a:cubicBezTo>
                <a:lnTo>
                  <a:pt x="7258502" y="3851421"/>
                </a:lnTo>
                <a:cubicBezTo>
                  <a:pt x="7252672" y="3886397"/>
                  <a:pt x="7238098" y="3903884"/>
                  <a:pt x="7214782" y="3903884"/>
                </a:cubicBezTo>
                <a:cubicBezTo>
                  <a:pt x="7191465" y="3903884"/>
                  <a:pt x="7176891" y="3886397"/>
                  <a:pt x="7171062" y="3851421"/>
                </a:cubicBezTo>
                <a:lnTo>
                  <a:pt x="6926231" y="2443645"/>
                </a:lnTo>
                <a:cubicBezTo>
                  <a:pt x="6862109" y="2079314"/>
                  <a:pt x="6637681" y="1897148"/>
                  <a:pt x="6252947" y="189714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400" dirty="0">
              <a:latin typeface="Apron Heavy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65C6363-AE05-33F0-A35E-1B5F56922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34539011"/>
            <a:ext cx="115443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1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263">
        <p159:morph option="byObject"/>
      </p:transition>
    </mc:Choice>
    <mc:Fallback>
      <p:transition spd="slow" advTm="14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5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950"/>
                            </p:stCondLst>
                            <p:childTnLst>
                              <p:par>
                                <p:cTn id="8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3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85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0B75-CD24-24A1-5F4C-233C4545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20D9E7A-CB11-ECA2-70B7-8F493B15C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3" y="-21518239"/>
            <a:ext cx="8414594" cy="289307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6AF46-BEE4-E7E1-3D15-9AE25BEFC164}"/>
              </a:ext>
            </a:extLst>
          </p:cNvPr>
          <p:cNvCxnSpPr>
            <a:cxnSpLocks/>
          </p:cNvCxnSpPr>
          <p:nvPr/>
        </p:nvCxnSpPr>
        <p:spPr>
          <a:xfrm flipH="1">
            <a:off x="507623" y="1271318"/>
            <a:ext cx="97956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D42B5-7E90-22B8-B31B-48CA68003DC5}"/>
              </a:ext>
            </a:extLst>
          </p:cNvPr>
          <p:cNvSpPr/>
          <p:nvPr/>
        </p:nvSpPr>
        <p:spPr>
          <a:xfrm>
            <a:off x="1" y="8362950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E86640-22FD-7D7B-E849-A9AACC70E4BE}"/>
              </a:ext>
            </a:extLst>
          </p:cNvPr>
          <p:cNvGrpSpPr/>
          <p:nvPr/>
        </p:nvGrpSpPr>
        <p:grpSpPr>
          <a:xfrm rot="16200000">
            <a:off x="240780" y="7629525"/>
            <a:ext cx="1466850" cy="1466850"/>
            <a:chOff x="240780" y="733425"/>
            <a:chExt cx="1466850" cy="1466850"/>
          </a:xfrm>
        </p:grpSpPr>
        <p:pic>
          <p:nvPicPr>
            <p:cNvPr id="25" name="Graphic 24" descr="Single gear with solid fill">
              <a:extLst>
                <a:ext uri="{FF2B5EF4-FFF2-40B4-BE49-F238E27FC236}">
                  <a16:creationId xmlns:a16="http://schemas.microsoft.com/office/drawing/2014/main" id="{C0E2CCAB-33A3-33C8-20BC-0DED7539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320B27-1A27-A373-B8AF-D9FE94A4BD98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918BA-39D4-B10B-3026-A7F1C03ED5E1}"/>
              </a:ext>
            </a:extLst>
          </p:cNvPr>
          <p:cNvSpPr/>
          <p:nvPr/>
        </p:nvSpPr>
        <p:spPr>
          <a:xfrm>
            <a:off x="781233" y="9275019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Pre-Transformer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3F15F3-6CED-D562-6FAE-A40C27026570}"/>
              </a:ext>
            </a:extLst>
          </p:cNvPr>
          <p:cNvSpPr/>
          <p:nvPr/>
        </p:nvSpPr>
        <p:spPr>
          <a:xfrm>
            <a:off x="781233" y="10781135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F64460-FD18-FFB9-6330-E74DBDBAF847}"/>
              </a:ext>
            </a:extLst>
          </p:cNvPr>
          <p:cNvSpPr/>
          <p:nvPr/>
        </p:nvSpPr>
        <p:spPr>
          <a:xfrm>
            <a:off x="781233" y="1228725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Post-Transformer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BFE22-2A85-7F4F-2C85-9C6A0AF4C084}"/>
              </a:ext>
            </a:extLst>
          </p:cNvPr>
          <p:cNvSpPr txBox="1"/>
          <p:nvPr/>
        </p:nvSpPr>
        <p:spPr>
          <a:xfrm>
            <a:off x="3373515" y="9203948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1990 - 2017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1CCAA3-A19A-DBB1-8913-FFC0F262239A}"/>
              </a:ext>
            </a:extLst>
          </p:cNvPr>
          <p:cNvSpPr txBox="1"/>
          <p:nvPr/>
        </p:nvSpPr>
        <p:spPr>
          <a:xfrm>
            <a:off x="3373515" y="9604058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RNN, LSTM, NMT, </a:t>
            </a:r>
            <a:r>
              <a:rPr lang="en-US" dirty="0" err="1">
                <a:solidFill>
                  <a:schemeClr val="bg1"/>
                </a:solidFill>
              </a:rPr>
              <a:t>ELMo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2E8828-7FB9-4AB7-6888-25E846E9839D}"/>
              </a:ext>
            </a:extLst>
          </p:cNvPr>
          <p:cNvSpPr txBox="1"/>
          <p:nvPr/>
        </p:nvSpPr>
        <p:spPr>
          <a:xfrm>
            <a:off x="3373515" y="1070681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2017 - 2018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82835-2CFF-902F-80F8-DB6ADEC1688E}"/>
              </a:ext>
            </a:extLst>
          </p:cNvPr>
          <p:cNvSpPr txBox="1"/>
          <p:nvPr/>
        </p:nvSpPr>
        <p:spPr>
          <a:xfrm>
            <a:off x="3373515" y="1110692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rise of Transformers - No specific LLMs Yet…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E5D503-C3E7-FC36-9A2C-EE2EA9D1A79D}"/>
              </a:ext>
            </a:extLst>
          </p:cNvPr>
          <p:cNvSpPr txBox="1"/>
          <p:nvPr/>
        </p:nvSpPr>
        <p:spPr>
          <a:xfrm>
            <a:off x="3373515" y="12200804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2018 - Present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79DAAE-2A40-E9E8-00E2-06349826EDE7}"/>
              </a:ext>
            </a:extLst>
          </p:cNvPr>
          <p:cNvSpPr txBox="1"/>
          <p:nvPr/>
        </p:nvSpPr>
        <p:spPr>
          <a:xfrm>
            <a:off x="3373515" y="12600914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GPT-1, BERT – GPT-2, </a:t>
            </a:r>
            <a:r>
              <a:rPr lang="en-US" dirty="0" err="1">
                <a:solidFill>
                  <a:schemeClr val="bg1"/>
                </a:solidFill>
              </a:rPr>
              <a:t>XLNet</a:t>
            </a:r>
            <a:r>
              <a:rPr lang="en-US" dirty="0">
                <a:solidFill>
                  <a:schemeClr val="bg1"/>
                </a:solidFill>
              </a:rPr>
              <a:t> – GPT3, T5 - BLOOM, Codex, GPT-4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DF8A6-15AD-6D9E-4062-E881278334BE}"/>
              </a:ext>
            </a:extLst>
          </p:cNvPr>
          <p:cNvSpPr txBox="1"/>
          <p:nvPr/>
        </p:nvSpPr>
        <p:spPr>
          <a:xfrm>
            <a:off x="7039992" y="7412533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83C779-8DB4-496A-C22B-CA678BAB697B}"/>
              </a:ext>
            </a:extLst>
          </p:cNvPr>
          <p:cNvSpPr txBox="1"/>
          <p:nvPr/>
        </p:nvSpPr>
        <p:spPr>
          <a:xfrm>
            <a:off x="393700" y="347988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73963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E585-331E-A57F-7991-C9BC8B9A6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25250E9D-6455-A4DC-BBE6-8EF7AC4AC784}"/>
              </a:ext>
            </a:extLst>
          </p:cNvPr>
          <p:cNvSpPr/>
          <p:nvPr/>
        </p:nvSpPr>
        <p:spPr>
          <a:xfrm>
            <a:off x="-3896400" y="2571474"/>
            <a:ext cx="3742260" cy="3742260"/>
          </a:xfrm>
          <a:prstGeom prst="ellipse">
            <a:avLst/>
          </a:prstGeom>
          <a:scene3d>
            <a:camera prst="perspectiveFront"/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73FD-1E88-1930-2CF8-F5AE063021EF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Why Are LLMs Transformative?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DF51E-B8EA-4054-6DFA-679B1C72ACCA}"/>
              </a:ext>
            </a:extLst>
          </p:cNvPr>
          <p:cNvSpPr txBox="1"/>
          <p:nvPr/>
        </p:nvSpPr>
        <p:spPr>
          <a:xfrm>
            <a:off x="5203166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9484C-0D53-D6DF-A520-DE438FC7AE37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Operate in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multiple languages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domains.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B6C88-326D-6375-EA70-319F56982F7E}"/>
              </a:ext>
            </a:extLst>
          </p:cNvPr>
          <p:cNvSpPr txBox="1"/>
          <p:nvPr/>
        </p:nvSpPr>
        <p:spPr>
          <a:xfrm>
            <a:off x="1191732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A0248B-27B2-6417-DE5A-CD7BC3EFE90B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Process and analyze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vast amounts of text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 seconds.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D0B6C-3D58-75BE-5D4A-9208345EC346}"/>
              </a:ext>
            </a:extLst>
          </p:cNvPr>
          <p:cNvSpPr txBox="1"/>
          <p:nvPr/>
        </p:nvSpPr>
        <p:spPr>
          <a:xfrm>
            <a:off x="9078166" y="3429000"/>
            <a:ext cx="205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77874E-D8C9-F8A7-CBC7-2FD52CD621A9}"/>
              </a:ext>
            </a:extLst>
          </p:cNvPr>
          <p:cNvSpPr txBox="1"/>
          <p:nvPr/>
        </p:nvSpPr>
        <p:spPr>
          <a:xfrm>
            <a:off x="8774653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creative, coherent,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useful content.</a:t>
            </a:r>
          </a:p>
        </p:txBody>
      </p:sp>
    </p:spTree>
    <p:extLst>
      <p:ext uri="{BB962C8B-B14F-4D97-AF65-F5344CB8AC3E}">
        <p14:creationId xmlns:p14="http://schemas.microsoft.com/office/powerpoint/2010/main" val="210185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6E00-09AA-8637-A8E8-F83B58C0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CD4A94C5-E6E9-F695-8020-937B4B03D76C}"/>
              </a:ext>
            </a:extLst>
          </p:cNvPr>
          <p:cNvSpPr/>
          <p:nvPr/>
        </p:nvSpPr>
        <p:spPr>
          <a:xfrm>
            <a:off x="213436" y="2571474"/>
            <a:ext cx="3742260" cy="3742260"/>
          </a:xfrm>
          <a:prstGeom prst="ellipse">
            <a:avLst/>
          </a:prstGeom>
          <a:solidFill>
            <a:srgbClr val="D63232"/>
          </a:solidFill>
          <a:scene3d>
            <a:camera prst="perspectiveFront">
              <a:rot lat="0" lon="10800000" rev="10800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79A6F-022B-FB60-5CB2-9C6F3EA6EA80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Why Are LLMs Transformative?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F5DBF-2D0A-DE52-FDDE-7590C27065AB}"/>
              </a:ext>
            </a:extLst>
          </p:cNvPr>
          <p:cNvSpPr txBox="1"/>
          <p:nvPr/>
        </p:nvSpPr>
        <p:spPr>
          <a:xfrm>
            <a:off x="5203166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8693B-2A2C-BC3C-4FAE-51198DBB95F8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Operate in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multiple languages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domains.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336CF-DE9E-297C-FCFB-CF3CE1209D19}"/>
              </a:ext>
            </a:extLst>
          </p:cNvPr>
          <p:cNvSpPr txBox="1"/>
          <p:nvPr/>
        </p:nvSpPr>
        <p:spPr>
          <a:xfrm>
            <a:off x="1191732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3ED20-70E5-6B0A-F166-3F05210C5DD9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Process and analyze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vast amounts of text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 seconds.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E52CAB-22C4-62CB-AFBB-5E20EF1F29CF}"/>
              </a:ext>
            </a:extLst>
          </p:cNvPr>
          <p:cNvSpPr txBox="1"/>
          <p:nvPr/>
        </p:nvSpPr>
        <p:spPr>
          <a:xfrm>
            <a:off x="9078166" y="3429000"/>
            <a:ext cx="205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76BCD7-79E4-DCC0-1A34-CFF5B2147E88}"/>
              </a:ext>
            </a:extLst>
          </p:cNvPr>
          <p:cNvSpPr txBox="1"/>
          <p:nvPr/>
        </p:nvSpPr>
        <p:spPr>
          <a:xfrm>
            <a:off x="8774653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creative, coherent,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useful content.</a:t>
            </a:r>
          </a:p>
        </p:txBody>
      </p:sp>
    </p:spTree>
    <p:extLst>
      <p:ext uri="{BB962C8B-B14F-4D97-AF65-F5344CB8AC3E}">
        <p14:creationId xmlns:p14="http://schemas.microsoft.com/office/powerpoint/2010/main" val="242293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345D-DE5B-DB62-0BD4-A8C748A0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C4C713AA-4AB6-4CFC-269E-DCEBEF3C7669}"/>
              </a:ext>
            </a:extLst>
          </p:cNvPr>
          <p:cNvSpPr/>
          <p:nvPr/>
        </p:nvSpPr>
        <p:spPr>
          <a:xfrm>
            <a:off x="4223432" y="2571474"/>
            <a:ext cx="3742260" cy="3742260"/>
          </a:xfrm>
          <a:prstGeom prst="ellipse">
            <a:avLst/>
          </a:prstGeom>
          <a:solidFill>
            <a:schemeClr val="accent2">
              <a:lumMod val="75000"/>
            </a:schemeClr>
          </a:solidFill>
          <a:scene3d>
            <a:camera prst="perspectiveFront">
              <a:rot lat="0" lon="21594000" rev="21594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A7FD-E8BE-E5E0-E1AA-A194DDBC9FA3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Why Are LLMs Transformative?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6215-01A7-295B-3C2F-67F06FAD152C}"/>
              </a:ext>
            </a:extLst>
          </p:cNvPr>
          <p:cNvSpPr txBox="1"/>
          <p:nvPr/>
        </p:nvSpPr>
        <p:spPr>
          <a:xfrm>
            <a:off x="5203166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3AAD0-F321-F60B-0602-A11D8B8A8EFB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Operate in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multiple languages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domains.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B4AB4-6EAF-FBA1-9536-E93E688FFE98}"/>
              </a:ext>
            </a:extLst>
          </p:cNvPr>
          <p:cNvSpPr txBox="1"/>
          <p:nvPr/>
        </p:nvSpPr>
        <p:spPr>
          <a:xfrm>
            <a:off x="1191732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73690-415C-F9A9-37E0-48A233FC1CB6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Process and analyze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vast amounts of text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 seconds.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D44108-FD05-2C09-6EEB-5D5341C83E79}"/>
              </a:ext>
            </a:extLst>
          </p:cNvPr>
          <p:cNvSpPr txBox="1"/>
          <p:nvPr/>
        </p:nvSpPr>
        <p:spPr>
          <a:xfrm>
            <a:off x="9078166" y="3429000"/>
            <a:ext cx="205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3203DB-DD9D-27BD-F8A2-00C9DA21DFAB}"/>
              </a:ext>
            </a:extLst>
          </p:cNvPr>
          <p:cNvSpPr txBox="1"/>
          <p:nvPr/>
        </p:nvSpPr>
        <p:spPr>
          <a:xfrm>
            <a:off x="8774653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creative, coherent,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useful content.</a:t>
            </a:r>
          </a:p>
        </p:txBody>
      </p:sp>
    </p:spTree>
    <p:extLst>
      <p:ext uri="{BB962C8B-B14F-4D97-AF65-F5344CB8AC3E}">
        <p14:creationId xmlns:p14="http://schemas.microsoft.com/office/powerpoint/2010/main" val="106988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6BCB-ED3C-6680-2694-1B422649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0FE2DE00-2959-0A47-7488-816D1C27A672}"/>
              </a:ext>
            </a:extLst>
          </p:cNvPr>
          <p:cNvSpPr/>
          <p:nvPr/>
        </p:nvSpPr>
        <p:spPr>
          <a:xfrm>
            <a:off x="8236304" y="2571474"/>
            <a:ext cx="3742260" cy="3742260"/>
          </a:xfrm>
          <a:prstGeom prst="ellipse">
            <a:avLst/>
          </a:prstGeom>
          <a:solidFill>
            <a:srgbClr val="00B050"/>
          </a:solidFill>
          <a:scene3d>
            <a:camera prst="perspectiveFront">
              <a:rot lat="0" lon="10800000" rev="10800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34106-7476-85E8-A532-2C3B8DD29CE7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Why Are LLMs Transformative?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6A163-F60A-AEE5-04BC-DA1F4F56D5AF}"/>
              </a:ext>
            </a:extLst>
          </p:cNvPr>
          <p:cNvSpPr txBox="1"/>
          <p:nvPr/>
        </p:nvSpPr>
        <p:spPr>
          <a:xfrm>
            <a:off x="5203166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4F2CC-908E-C7DF-05BC-35881228B25D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Operate in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multiple languages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domains.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3EBF4-2038-2E4A-82B5-8F0E0484B062}"/>
              </a:ext>
            </a:extLst>
          </p:cNvPr>
          <p:cNvSpPr txBox="1"/>
          <p:nvPr/>
        </p:nvSpPr>
        <p:spPr>
          <a:xfrm>
            <a:off x="1191732" y="3429000"/>
            <a:ext cx="178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D7196-B185-6D46-B5D0-B44FC20EAE20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Process and analyze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vast amounts of text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 seconds.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A6473A-B9C3-310B-3F97-C8A5E310A70D}"/>
              </a:ext>
            </a:extLst>
          </p:cNvPr>
          <p:cNvSpPr txBox="1"/>
          <p:nvPr/>
        </p:nvSpPr>
        <p:spPr>
          <a:xfrm>
            <a:off x="9078166" y="3429000"/>
            <a:ext cx="205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D0103D-CF76-0D26-AF8A-918C79B16537}"/>
              </a:ext>
            </a:extLst>
          </p:cNvPr>
          <p:cNvSpPr txBox="1"/>
          <p:nvPr/>
        </p:nvSpPr>
        <p:spPr>
          <a:xfrm>
            <a:off x="8774653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creative, coherent,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useful content.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37C4F-718B-0881-BBC9-E07DB45C3C83}"/>
              </a:ext>
            </a:extLst>
          </p:cNvPr>
          <p:cNvSpPr txBox="1"/>
          <p:nvPr/>
        </p:nvSpPr>
        <p:spPr>
          <a:xfrm>
            <a:off x="1506747" y="-853993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in Everyday Life</a:t>
            </a:r>
          </a:p>
        </p:txBody>
      </p:sp>
    </p:spTree>
    <p:extLst>
      <p:ext uri="{BB962C8B-B14F-4D97-AF65-F5344CB8AC3E}">
        <p14:creationId xmlns:p14="http://schemas.microsoft.com/office/powerpoint/2010/main" val="148997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576F4-900B-3818-D296-F36CE4D4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B881EE3B-6E39-6A0C-B7BD-1DD166EC7E9F}"/>
              </a:ext>
            </a:extLst>
          </p:cNvPr>
          <p:cNvSpPr/>
          <p:nvPr/>
        </p:nvSpPr>
        <p:spPr>
          <a:xfrm>
            <a:off x="213436" y="2571474"/>
            <a:ext cx="3742260" cy="3742260"/>
          </a:xfrm>
          <a:prstGeom prst="ellipse">
            <a:avLst/>
          </a:prstGeom>
          <a:solidFill>
            <a:srgbClr val="D63232"/>
          </a:solidFill>
          <a:scene3d>
            <a:camera prst="perspectiveFront">
              <a:rot lat="0" lon="21594000" rev="21594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A7515-FDBE-7344-907E-CC44B65BF666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in Everyday Life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1A5AA-646C-4ED0-5946-28FC828A8941}"/>
              </a:ext>
            </a:extLst>
          </p:cNvPr>
          <p:cNvSpPr txBox="1"/>
          <p:nvPr/>
        </p:nvSpPr>
        <p:spPr>
          <a:xfrm>
            <a:off x="4483100" y="3429000"/>
            <a:ext cx="32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Content Creation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EA1B8-59E8-6F35-5DFF-1DD4FF1EE65B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Articles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even poetry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4706D-ADA2-7C09-148B-1CD1B2E7ACDD}"/>
              </a:ext>
            </a:extLst>
          </p:cNvPr>
          <p:cNvSpPr txBox="1"/>
          <p:nvPr/>
        </p:nvSpPr>
        <p:spPr>
          <a:xfrm>
            <a:off x="854432" y="3429000"/>
            <a:ext cx="246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AI Assistants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B88E3-874A-F6CA-6E21-521F68FC9E6C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ChatGPT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F357F2-FB3F-D80A-0D1A-7FAD24511DD5}"/>
              </a:ext>
            </a:extLst>
          </p:cNvPr>
          <p:cNvSpPr txBox="1"/>
          <p:nvPr/>
        </p:nvSpPr>
        <p:spPr>
          <a:xfrm>
            <a:off x="8391168" y="3429000"/>
            <a:ext cx="34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Customer Support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4283B-0D50-AE60-D52E-5B64D3061C34}"/>
              </a:ext>
            </a:extLst>
          </p:cNvPr>
          <p:cNvSpPr txBox="1"/>
          <p:nvPr/>
        </p:nvSpPr>
        <p:spPr>
          <a:xfrm>
            <a:off x="8774653" y="4117313"/>
            <a:ext cx="266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Smarter chatbots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faster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4B03E-3B66-C7EA-6860-E97166064B12}"/>
              </a:ext>
            </a:extLst>
          </p:cNvPr>
          <p:cNvSpPr txBox="1"/>
          <p:nvPr/>
        </p:nvSpPr>
        <p:spPr>
          <a:xfrm>
            <a:off x="1506747" y="-836611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Why Are </a:t>
            </a:r>
            <a:r>
              <a:rPr lang="en-US" sz="3600" dirty="0" err="1">
                <a:latin typeface="Raleway SemiBold" panose="020B0703030101060003" pitchFamily="34" charset="0"/>
              </a:rPr>
              <a:t>LLaMs</a:t>
            </a:r>
            <a:r>
              <a:rPr lang="en-US" sz="3600" dirty="0">
                <a:latin typeface="Raleway SemiBold" panose="020B0703030101060003" pitchFamily="34" charset="0"/>
              </a:rPr>
              <a:t> Transformative?</a:t>
            </a:r>
          </a:p>
        </p:txBody>
      </p:sp>
    </p:spTree>
    <p:extLst>
      <p:ext uri="{BB962C8B-B14F-4D97-AF65-F5344CB8AC3E}">
        <p14:creationId xmlns:p14="http://schemas.microsoft.com/office/powerpoint/2010/main" val="180238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09D0-96B9-FDE6-220C-9BAAF630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E344234B-17D7-41BF-04E3-8711BC7E2AD5}"/>
              </a:ext>
            </a:extLst>
          </p:cNvPr>
          <p:cNvSpPr/>
          <p:nvPr/>
        </p:nvSpPr>
        <p:spPr>
          <a:xfrm>
            <a:off x="4223432" y="2571474"/>
            <a:ext cx="3742260" cy="3742260"/>
          </a:xfrm>
          <a:prstGeom prst="ellipse">
            <a:avLst/>
          </a:prstGeom>
          <a:solidFill>
            <a:schemeClr val="accent2">
              <a:lumMod val="75000"/>
            </a:schemeClr>
          </a:solidFill>
          <a:scene3d>
            <a:camera prst="perspectiveFront">
              <a:rot lat="0" lon="10800000" rev="10800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A2F0B-6656-79E8-A707-A38691A39A98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in Everyday Life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104F9-4395-1061-AEAD-08BE5D9069E2}"/>
              </a:ext>
            </a:extLst>
          </p:cNvPr>
          <p:cNvSpPr txBox="1"/>
          <p:nvPr/>
        </p:nvSpPr>
        <p:spPr>
          <a:xfrm>
            <a:off x="4483100" y="3429000"/>
            <a:ext cx="32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Content Creation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EBE9A-A62D-DF07-4D26-1B1FDCA5BB86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Articles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even poetry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00D92-7F7A-E771-4435-C1BCB8A92EFF}"/>
              </a:ext>
            </a:extLst>
          </p:cNvPr>
          <p:cNvSpPr txBox="1"/>
          <p:nvPr/>
        </p:nvSpPr>
        <p:spPr>
          <a:xfrm>
            <a:off x="854432" y="3429000"/>
            <a:ext cx="246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AI Assistants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536CA-AACF-CC36-B142-6033CFB42DB1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ChatGPT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77BE3-585A-1165-49A2-5F4C948CDDF6}"/>
              </a:ext>
            </a:extLst>
          </p:cNvPr>
          <p:cNvSpPr txBox="1"/>
          <p:nvPr/>
        </p:nvSpPr>
        <p:spPr>
          <a:xfrm>
            <a:off x="8391168" y="3429000"/>
            <a:ext cx="34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Customer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0C9B2-2831-6314-7294-CBAB63DB27CB}"/>
              </a:ext>
            </a:extLst>
          </p:cNvPr>
          <p:cNvSpPr txBox="1"/>
          <p:nvPr/>
        </p:nvSpPr>
        <p:spPr>
          <a:xfrm>
            <a:off x="8774653" y="4117313"/>
            <a:ext cx="266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Smarter chatbots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faster solutions</a:t>
            </a:r>
          </a:p>
        </p:txBody>
      </p:sp>
    </p:spTree>
    <p:extLst>
      <p:ext uri="{BB962C8B-B14F-4D97-AF65-F5344CB8AC3E}">
        <p14:creationId xmlns:p14="http://schemas.microsoft.com/office/powerpoint/2010/main" val="378356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F725-251B-8F62-3E39-7FDE6EA0B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6590240-CC15-3739-F63A-93682D97F8D8}"/>
              </a:ext>
            </a:extLst>
          </p:cNvPr>
          <p:cNvSpPr/>
          <p:nvPr/>
        </p:nvSpPr>
        <p:spPr>
          <a:xfrm>
            <a:off x="8236304" y="2571474"/>
            <a:ext cx="3742260" cy="3742260"/>
          </a:xfrm>
          <a:prstGeom prst="ellipse">
            <a:avLst/>
          </a:prstGeom>
          <a:solidFill>
            <a:srgbClr val="00B050"/>
          </a:solidFill>
          <a:scene3d>
            <a:camera prst="perspectiveFront">
              <a:rot lat="0" lon="21594000" rev="21594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01146-3394-F3C9-7653-4DD83F7B9E4D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in Everyday Life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C1F05-9E9A-EF20-F6E4-6E2C44A5951C}"/>
              </a:ext>
            </a:extLst>
          </p:cNvPr>
          <p:cNvSpPr txBox="1"/>
          <p:nvPr/>
        </p:nvSpPr>
        <p:spPr>
          <a:xfrm>
            <a:off x="4483100" y="3429000"/>
            <a:ext cx="32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Content Creation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8D390-DDB9-1C92-451D-E36B00DEBCFF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Articles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even poetry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A5F45-478B-6472-B3AF-57966E143554}"/>
              </a:ext>
            </a:extLst>
          </p:cNvPr>
          <p:cNvSpPr txBox="1"/>
          <p:nvPr/>
        </p:nvSpPr>
        <p:spPr>
          <a:xfrm>
            <a:off x="854432" y="3429000"/>
            <a:ext cx="246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AI Assistants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B355F-67F1-1491-266B-934E4920582C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ChatGPT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CF028-AAE3-9005-52E1-46B5CFF193E0}"/>
              </a:ext>
            </a:extLst>
          </p:cNvPr>
          <p:cNvSpPr txBox="1"/>
          <p:nvPr/>
        </p:nvSpPr>
        <p:spPr>
          <a:xfrm>
            <a:off x="8391168" y="3429000"/>
            <a:ext cx="34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Customer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31C1-0236-988C-3342-43378EC6DB48}"/>
              </a:ext>
            </a:extLst>
          </p:cNvPr>
          <p:cNvSpPr txBox="1"/>
          <p:nvPr/>
        </p:nvSpPr>
        <p:spPr>
          <a:xfrm>
            <a:off x="8774653" y="4117313"/>
            <a:ext cx="266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Smarter chatbots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faster solutions</a:t>
            </a:r>
          </a:p>
        </p:txBody>
      </p:sp>
    </p:spTree>
    <p:extLst>
      <p:ext uri="{BB962C8B-B14F-4D97-AF65-F5344CB8AC3E}">
        <p14:creationId xmlns:p14="http://schemas.microsoft.com/office/powerpoint/2010/main" val="406802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E1A6B-163D-0DAA-FA2B-BDE76A8F0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65A8A9DD-A0E7-4792-CFBF-11A8AA3BB546}"/>
              </a:ext>
            </a:extLst>
          </p:cNvPr>
          <p:cNvSpPr/>
          <p:nvPr/>
        </p:nvSpPr>
        <p:spPr>
          <a:xfrm>
            <a:off x="8236304" y="2571474"/>
            <a:ext cx="3742260" cy="3742260"/>
          </a:xfrm>
          <a:prstGeom prst="ellipse">
            <a:avLst/>
          </a:prstGeom>
          <a:solidFill>
            <a:srgbClr val="00B050"/>
          </a:solidFill>
          <a:scene3d>
            <a:camera prst="perspectiveFront">
              <a:rot lat="0" lon="21594000" rev="21594000"/>
            </a:camera>
            <a:lightRig rig="glow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5FECB-7765-B341-BFCB-48013A0CD5C4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in Everyday Life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5FD82-7C6E-14A2-1A1D-AAC40F2CFF85}"/>
              </a:ext>
            </a:extLst>
          </p:cNvPr>
          <p:cNvSpPr txBox="1"/>
          <p:nvPr/>
        </p:nvSpPr>
        <p:spPr>
          <a:xfrm>
            <a:off x="4483100" y="3429000"/>
            <a:ext cx="32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Content Creation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8075C-11DD-1262-E8EC-980D6B62ED74}"/>
              </a:ext>
            </a:extLst>
          </p:cNvPr>
          <p:cNvSpPr txBox="1"/>
          <p:nvPr/>
        </p:nvSpPr>
        <p:spPr>
          <a:xfrm>
            <a:off x="4763219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Articles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even poetry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DAC0E-1BAC-31C4-D144-57293DD4B3B7}"/>
              </a:ext>
            </a:extLst>
          </p:cNvPr>
          <p:cNvSpPr txBox="1"/>
          <p:nvPr/>
        </p:nvSpPr>
        <p:spPr>
          <a:xfrm>
            <a:off x="854432" y="3429000"/>
            <a:ext cx="246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AI Assistants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6B75E-69D2-41F9-19CD-46347AC34FDF}"/>
              </a:ext>
            </a:extLst>
          </p:cNvPr>
          <p:cNvSpPr txBox="1"/>
          <p:nvPr/>
        </p:nvSpPr>
        <p:spPr>
          <a:xfrm>
            <a:off x="751785" y="4117313"/>
            <a:ext cx="266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ChatGPT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A174-EE10-9458-6852-809CFEBDA50E}"/>
              </a:ext>
            </a:extLst>
          </p:cNvPr>
          <p:cNvSpPr txBox="1"/>
          <p:nvPr/>
        </p:nvSpPr>
        <p:spPr>
          <a:xfrm>
            <a:off x="8391168" y="3429000"/>
            <a:ext cx="34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Customer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2B593-424E-9107-587D-21E60DD8FFED}"/>
              </a:ext>
            </a:extLst>
          </p:cNvPr>
          <p:cNvSpPr txBox="1"/>
          <p:nvPr/>
        </p:nvSpPr>
        <p:spPr>
          <a:xfrm>
            <a:off x="8774653" y="4117313"/>
            <a:ext cx="266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Smarter chatbots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and faster solutions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2C027A7-2753-54E0-6379-B0C4EF06EF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0698131"/>
                  </p:ext>
                </p:extLst>
              </p:nvPr>
            </p:nvGraphicFramePr>
            <p:xfrm>
              <a:off x="4000001" y="-3935707"/>
              <a:ext cx="3457353" cy="37466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57353" cy="3746650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0157087" ay="15810" az="107970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4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2C027A7-2753-54E0-6379-B0C4EF06EF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0001" y="-3935707"/>
                <a:ext cx="3457353" cy="3746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0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464DF-2AAE-8081-C85C-3196295A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7A4DF37-C60E-8DC6-35CC-4A058FBB5C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6847953"/>
                  </p:ext>
                </p:extLst>
              </p:nvPr>
            </p:nvGraphicFramePr>
            <p:xfrm>
              <a:off x="5017166" y="3044709"/>
              <a:ext cx="2157664" cy="23730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7664" cy="2373092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731287" ay="36656" az="79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7A4DF37-C60E-8DC6-35CC-4A058FBB5C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7166" y="3044709"/>
                <a:ext cx="2157664" cy="237309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5A25B79-FEC8-411E-3744-A56E18B90803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00D29-558B-3EAD-EA8D-DD3F9A79840E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1BC5C-BA68-D744-98F1-07D8BD90BB10}"/>
              </a:ext>
            </a:extLst>
          </p:cNvPr>
          <p:cNvSpPr txBox="1"/>
          <p:nvPr/>
        </p:nvSpPr>
        <p:spPr>
          <a:xfrm>
            <a:off x="3278037" y="4123426"/>
            <a:ext cx="116456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3714C-2391-04C1-545A-3FC0A34B6C3A}"/>
              </a:ext>
            </a:extLst>
          </p:cNvPr>
          <p:cNvSpPr txBox="1"/>
          <p:nvPr/>
        </p:nvSpPr>
        <p:spPr>
          <a:xfrm>
            <a:off x="7749393" y="4123426"/>
            <a:ext cx="116456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5027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1CB0EC-1D83-CF48-DD9E-B6A35656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-419100"/>
            <a:ext cx="11544300" cy="769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0C97-83E3-0B0B-141E-B5BD7F2CF9D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150387" y="2509224"/>
                </a:moveTo>
                <a:cubicBezTo>
                  <a:pt x="9861836" y="2509224"/>
                  <a:pt x="9643236" y="2569704"/>
                  <a:pt x="9494590" y="2690661"/>
                </a:cubicBezTo>
                <a:cubicBezTo>
                  <a:pt x="9345943" y="2811619"/>
                  <a:pt x="9271619" y="2990142"/>
                  <a:pt x="9271619" y="3226228"/>
                </a:cubicBezTo>
                <a:cubicBezTo>
                  <a:pt x="9271619" y="3517693"/>
                  <a:pt x="9429010" y="3736292"/>
                  <a:pt x="9743792" y="3882024"/>
                </a:cubicBezTo>
                <a:lnTo>
                  <a:pt x="10146015" y="4065648"/>
                </a:lnTo>
                <a:cubicBezTo>
                  <a:pt x="10224710" y="4100623"/>
                  <a:pt x="10283732" y="4134142"/>
                  <a:pt x="10323080" y="4166203"/>
                </a:cubicBezTo>
                <a:cubicBezTo>
                  <a:pt x="10362427" y="4198264"/>
                  <a:pt x="10382102" y="4239069"/>
                  <a:pt x="10382102" y="4288618"/>
                </a:cubicBezTo>
                <a:cubicBezTo>
                  <a:pt x="10382102" y="4343997"/>
                  <a:pt x="10360969" y="4389174"/>
                  <a:pt x="10318708" y="4424149"/>
                </a:cubicBezTo>
                <a:cubicBezTo>
                  <a:pt x="10276444" y="4459125"/>
                  <a:pt x="10224710" y="4476613"/>
                  <a:pt x="10163502" y="4476613"/>
                </a:cubicBezTo>
                <a:cubicBezTo>
                  <a:pt x="10003196" y="4476613"/>
                  <a:pt x="9923044" y="4408119"/>
                  <a:pt x="9923044" y="4271130"/>
                </a:cubicBezTo>
                <a:lnTo>
                  <a:pt x="9923044" y="4118111"/>
                </a:lnTo>
                <a:lnTo>
                  <a:pt x="9267247" y="4118111"/>
                </a:lnTo>
                <a:lnTo>
                  <a:pt x="9267247" y="4271130"/>
                </a:lnTo>
                <a:cubicBezTo>
                  <a:pt x="9267247" y="4539278"/>
                  <a:pt x="9334284" y="4735288"/>
                  <a:pt x="9468358" y="4859161"/>
                </a:cubicBezTo>
                <a:cubicBezTo>
                  <a:pt x="9602432" y="4983034"/>
                  <a:pt x="9829775" y="5044970"/>
                  <a:pt x="10150387" y="5044970"/>
                </a:cubicBezTo>
                <a:cubicBezTo>
                  <a:pt x="10438936" y="5044970"/>
                  <a:pt x="10663365" y="4977933"/>
                  <a:pt x="10823670" y="4843859"/>
                </a:cubicBezTo>
                <a:cubicBezTo>
                  <a:pt x="10983975" y="4709785"/>
                  <a:pt x="11064129" y="4524705"/>
                  <a:pt x="11064129" y="4288618"/>
                </a:cubicBezTo>
                <a:cubicBezTo>
                  <a:pt x="11064129" y="3959263"/>
                  <a:pt x="10883420" y="3720261"/>
                  <a:pt x="10522005" y="3571614"/>
                </a:cubicBezTo>
                <a:lnTo>
                  <a:pt x="10159130" y="3422967"/>
                </a:lnTo>
                <a:cubicBezTo>
                  <a:pt x="10083349" y="3390906"/>
                  <a:pt x="10030157" y="3361031"/>
                  <a:pt x="9999553" y="3333342"/>
                </a:cubicBezTo>
                <a:cubicBezTo>
                  <a:pt x="9968949" y="3305652"/>
                  <a:pt x="9953647" y="3271406"/>
                  <a:pt x="9953647" y="3230600"/>
                </a:cubicBezTo>
                <a:cubicBezTo>
                  <a:pt x="9953647" y="3128587"/>
                  <a:pt x="10014855" y="3077581"/>
                  <a:pt x="10137270" y="3077581"/>
                </a:cubicBezTo>
                <a:cubicBezTo>
                  <a:pt x="10213051" y="3077581"/>
                  <a:pt x="10265514" y="3090697"/>
                  <a:pt x="10294662" y="3116929"/>
                </a:cubicBezTo>
                <a:cubicBezTo>
                  <a:pt x="10323807" y="3143161"/>
                  <a:pt x="10338381" y="3194167"/>
                  <a:pt x="10338381" y="3269948"/>
                </a:cubicBezTo>
                <a:lnTo>
                  <a:pt x="10338381" y="3361760"/>
                </a:lnTo>
                <a:lnTo>
                  <a:pt x="10994177" y="3361760"/>
                </a:lnTo>
                <a:lnTo>
                  <a:pt x="10994177" y="3269948"/>
                </a:lnTo>
                <a:cubicBezTo>
                  <a:pt x="10994177" y="3022203"/>
                  <a:pt x="10928597" y="2833479"/>
                  <a:pt x="10797438" y="2703777"/>
                </a:cubicBezTo>
                <a:cubicBezTo>
                  <a:pt x="10666280" y="2574076"/>
                  <a:pt x="10450595" y="2509224"/>
                  <a:pt x="10150387" y="2509224"/>
                </a:cubicBezTo>
                <a:close/>
                <a:moveTo>
                  <a:pt x="3399219" y="1940868"/>
                </a:moveTo>
                <a:lnTo>
                  <a:pt x="3399219" y="4083135"/>
                </a:lnTo>
                <a:cubicBezTo>
                  <a:pt x="3399219" y="4406662"/>
                  <a:pt x="3476457" y="4640562"/>
                  <a:pt x="3630934" y="4784837"/>
                </a:cubicBezTo>
                <a:cubicBezTo>
                  <a:pt x="3785410" y="4929113"/>
                  <a:pt x="4022954" y="5001250"/>
                  <a:pt x="4343566" y="5001250"/>
                </a:cubicBezTo>
                <a:lnTo>
                  <a:pt x="5174241" y="5001250"/>
                </a:lnTo>
                <a:lnTo>
                  <a:pt x="5174241" y="4306106"/>
                </a:lnTo>
                <a:lnTo>
                  <a:pt x="4557792" y="4306106"/>
                </a:lnTo>
                <a:cubicBezTo>
                  <a:pt x="4391657" y="4306106"/>
                  <a:pt x="4280172" y="4279874"/>
                  <a:pt x="4223336" y="4227411"/>
                </a:cubicBezTo>
                <a:cubicBezTo>
                  <a:pt x="4166501" y="4174947"/>
                  <a:pt x="4138083" y="4072934"/>
                  <a:pt x="4138083" y="3921372"/>
                </a:cubicBezTo>
                <a:lnTo>
                  <a:pt x="4138083" y="1940868"/>
                </a:lnTo>
                <a:close/>
                <a:moveTo>
                  <a:pt x="1227519" y="1940868"/>
                </a:moveTo>
                <a:lnTo>
                  <a:pt x="1227519" y="4083135"/>
                </a:lnTo>
                <a:cubicBezTo>
                  <a:pt x="1227519" y="4406662"/>
                  <a:pt x="1304757" y="4640562"/>
                  <a:pt x="1459234" y="4784837"/>
                </a:cubicBezTo>
                <a:cubicBezTo>
                  <a:pt x="1613710" y="4929113"/>
                  <a:pt x="1851254" y="5001250"/>
                  <a:pt x="2171866" y="5001250"/>
                </a:cubicBezTo>
                <a:lnTo>
                  <a:pt x="3002541" y="5001250"/>
                </a:lnTo>
                <a:lnTo>
                  <a:pt x="3002541" y="4306106"/>
                </a:lnTo>
                <a:lnTo>
                  <a:pt x="2386092" y="4306106"/>
                </a:lnTo>
                <a:cubicBezTo>
                  <a:pt x="2219957" y="4306106"/>
                  <a:pt x="2108472" y="4279874"/>
                  <a:pt x="2051636" y="4227411"/>
                </a:cubicBezTo>
                <a:cubicBezTo>
                  <a:pt x="1994801" y="4174947"/>
                  <a:pt x="1966383" y="4072934"/>
                  <a:pt x="1966383" y="3921372"/>
                </a:cubicBezTo>
                <a:lnTo>
                  <a:pt x="1966383" y="1940868"/>
                </a:lnTo>
                <a:close/>
                <a:moveTo>
                  <a:pt x="6252947" y="1897148"/>
                </a:moveTo>
                <a:cubicBezTo>
                  <a:pt x="5856555" y="1897148"/>
                  <a:pt x="5640871" y="2086600"/>
                  <a:pt x="5605895" y="2465505"/>
                </a:cubicBezTo>
                <a:lnTo>
                  <a:pt x="5382924" y="5001250"/>
                </a:lnTo>
                <a:lnTo>
                  <a:pt x="6130532" y="5001250"/>
                </a:lnTo>
                <a:lnTo>
                  <a:pt x="6266064" y="2710335"/>
                </a:lnTo>
                <a:cubicBezTo>
                  <a:pt x="6266064" y="2681189"/>
                  <a:pt x="6280636" y="2666616"/>
                  <a:pt x="6309783" y="2666616"/>
                </a:cubicBezTo>
                <a:cubicBezTo>
                  <a:pt x="6336015" y="2666616"/>
                  <a:pt x="6350588" y="2679731"/>
                  <a:pt x="6353503" y="2705963"/>
                </a:cubicBezTo>
                <a:lnTo>
                  <a:pt x="6598333" y="4104995"/>
                </a:lnTo>
                <a:cubicBezTo>
                  <a:pt x="6662456" y="4478071"/>
                  <a:pt x="6867938" y="4664608"/>
                  <a:pt x="7214782" y="4664608"/>
                </a:cubicBezTo>
                <a:cubicBezTo>
                  <a:pt x="7561625" y="4664608"/>
                  <a:pt x="7767107" y="4478071"/>
                  <a:pt x="7831230" y="4104995"/>
                </a:cubicBezTo>
                <a:lnTo>
                  <a:pt x="8076061" y="2705963"/>
                </a:lnTo>
                <a:cubicBezTo>
                  <a:pt x="8078976" y="2679731"/>
                  <a:pt x="8093549" y="2666616"/>
                  <a:pt x="8119781" y="2666616"/>
                </a:cubicBezTo>
                <a:cubicBezTo>
                  <a:pt x="8148927" y="2666616"/>
                  <a:pt x="8163501" y="2681189"/>
                  <a:pt x="8163501" y="2710335"/>
                </a:cubicBezTo>
                <a:lnTo>
                  <a:pt x="8299032" y="5001250"/>
                </a:lnTo>
                <a:lnTo>
                  <a:pt x="9046639" y="5001250"/>
                </a:lnTo>
                <a:lnTo>
                  <a:pt x="8823668" y="2465505"/>
                </a:lnTo>
                <a:cubicBezTo>
                  <a:pt x="8788692" y="2086600"/>
                  <a:pt x="8573008" y="1897148"/>
                  <a:pt x="8176616" y="1897148"/>
                </a:cubicBezTo>
                <a:cubicBezTo>
                  <a:pt x="7791883" y="1897148"/>
                  <a:pt x="7567454" y="2079314"/>
                  <a:pt x="7503332" y="2443645"/>
                </a:cubicBezTo>
                <a:lnTo>
                  <a:pt x="7258502" y="3851421"/>
                </a:lnTo>
                <a:cubicBezTo>
                  <a:pt x="7252672" y="3886397"/>
                  <a:pt x="7238098" y="3903884"/>
                  <a:pt x="7214782" y="3903884"/>
                </a:cubicBezTo>
                <a:cubicBezTo>
                  <a:pt x="7191465" y="3903884"/>
                  <a:pt x="7176891" y="3886397"/>
                  <a:pt x="7171062" y="3851421"/>
                </a:cubicBezTo>
                <a:lnTo>
                  <a:pt x="6926231" y="2443645"/>
                </a:lnTo>
                <a:cubicBezTo>
                  <a:pt x="6862109" y="2079314"/>
                  <a:pt x="6637681" y="1897148"/>
                  <a:pt x="6252947" y="189714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400" dirty="0">
              <a:latin typeface="Apron Heavy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53">
        <p159:morph option="byObject"/>
      </p:transition>
    </mc:Choice>
    <mc:Fallback>
      <p:transition spd="slow" advTm="465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E83B-9781-249D-8DBC-1A7A0DD2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D7E9294-6CC4-A7F8-8D8D-3988E6F160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9095183"/>
                  </p:ext>
                </p:extLst>
              </p:nvPr>
            </p:nvGraphicFramePr>
            <p:xfrm>
              <a:off x="5006304" y="2913153"/>
              <a:ext cx="2179387" cy="2636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79387" cy="2636203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817970" ay="-2040042" az="-4634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D7E9294-6CC4-A7F8-8D8D-3988E6F16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6304" y="2913153"/>
                <a:ext cx="2179387" cy="263620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C5349E2-2F76-C687-7B53-B0EE11E65590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526B3-8104-F26E-87A9-E37D73CA54C5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15AF8-DC15-AE45-DE86-2E9BD4AC468F}"/>
              </a:ext>
            </a:extLst>
          </p:cNvPr>
          <p:cNvSpPr txBox="1"/>
          <p:nvPr/>
        </p:nvSpPr>
        <p:spPr>
          <a:xfrm>
            <a:off x="2993365" y="4123426"/>
            <a:ext cx="1449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Car is ----</a:t>
            </a:r>
          </a:p>
        </p:txBody>
      </p:sp>
    </p:spTree>
    <p:extLst>
      <p:ext uri="{BB962C8B-B14F-4D97-AF65-F5344CB8AC3E}">
        <p14:creationId xmlns:p14="http://schemas.microsoft.com/office/powerpoint/2010/main" val="143980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75121-9495-9150-FBFD-48E67049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87952162-9732-7563-BFEC-4A5E8B3A7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422971"/>
                  </p:ext>
                </p:extLst>
              </p:nvPr>
            </p:nvGraphicFramePr>
            <p:xfrm>
              <a:off x="5082439" y="2903636"/>
              <a:ext cx="2027117" cy="2655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7117" cy="2655237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906634" ay="2486762" az="607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87952162-9732-7563-BFEC-4A5E8B3A7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2439" y="2903636"/>
                <a:ext cx="2027117" cy="265523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5BA7B18-D5CB-063C-EDB1-3B576969B67A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03ED62-1713-3B6F-E7A9-42DB8FA8EE6F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CD9D0-BD35-50AA-83DD-99CBBB6F6AC2}"/>
              </a:ext>
            </a:extLst>
          </p:cNvPr>
          <p:cNvSpPr txBox="1"/>
          <p:nvPr/>
        </p:nvSpPr>
        <p:spPr>
          <a:xfrm>
            <a:off x="2993365" y="4123426"/>
            <a:ext cx="1449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Car is ----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1333-6B88-4ED6-4108-438C25474005}"/>
              </a:ext>
            </a:extLst>
          </p:cNvPr>
          <p:cNvSpPr txBox="1"/>
          <p:nvPr/>
        </p:nvSpPr>
        <p:spPr>
          <a:xfrm>
            <a:off x="7749393" y="4123426"/>
            <a:ext cx="56647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251006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8A8E-DDBE-962D-6DAD-4CCCB2E1A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436A2B8-0FBD-13A4-99D9-D324F2793E5A}"/>
              </a:ext>
            </a:extLst>
          </p:cNvPr>
          <p:cNvSpPr txBox="1"/>
          <p:nvPr/>
        </p:nvSpPr>
        <p:spPr>
          <a:xfrm>
            <a:off x="3876131" y="4123426"/>
            <a:ext cx="56647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7C92347-C549-E3AB-83C6-F4D63A48A4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17166" y="3044709"/>
              <a:ext cx="2157664" cy="23730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7664" cy="2373092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731287" ay="36656" az="79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7C92347-C549-E3AB-83C6-F4D63A48A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7166" y="3044709"/>
                <a:ext cx="2157664" cy="237309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80DE9A3-4A82-AA64-A539-CE81BF15ADEE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8A3C7-5712-2AB0-1A38-CB8FCDA7E813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1EFE1-FEED-2063-DB4C-4DC251B955E3}"/>
              </a:ext>
            </a:extLst>
          </p:cNvPr>
          <p:cNvSpPr txBox="1"/>
          <p:nvPr/>
        </p:nvSpPr>
        <p:spPr>
          <a:xfrm>
            <a:off x="2898475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Car is red</a:t>
            </a:r>
          </a:p>
        </p:txBody>
      </p:sp>
    </p:spTree>
    <p:extLst>
      <p:ext uri="{BB962C8B-B14F-4D97-AF65-F5344CB8AC3E}">
        <p14:creationId xmlns:p14="http://schemas.microsoft.com/office/powerpoint/2010/main" val="400312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96C1-8CDB-F549-2AC7-BE5743AA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3FF5FE7-A626-6A33-FC3F-4A2C37C4A4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9314133"/>
                  </p:ext>
                </p:extLst>
              </p:nvPr>
            </p:nvGraphicFramePr>
            <p:xfrm>
              <a:off x="4996787" y="2913153"/>
              <a:ext cx="2198421" cy="2636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98421" cy="2636203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831" ay="-1936179" az="-4154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3FF5FE7-A626-6A33-FC3F-4A2C37C4A4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6787" y="2913153"/>
                <a:ext cx="2198421" cy="263620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D2F4024-C094-BF68-B1CE-36CFF1DABA62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EAFBD-8BEE-9CD1-CD12-C4DEC3444229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AD8AAC-95DA-FC93-AE3F-DBC3AD8CA6FF}"/>
              </a:ext>
            </a:extLst>
          </p:cNvPr>
          <p:cNvSpPr txBox="1"/>
          <p:nvPr/>
        </p:nvSpPr>
        <p:spPr>
          <a:xfrm>
            <a:off x="2898475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</p:spTree>
    <p:extLst>
      <p:ext uri="{BB962C8B-B14F-4D97-AF65-F5344CB8AC3E}">
        <p14:creationId xmlns:p14="http://schemas.microsoft.com/office/powerpoint/2010/main" val="27797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BBB9-A6A8-CA1D-2962-5AD5BF0A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F1C7DFE-A02B-380E-7894-2B82C8BF8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562648"/>
                  </p:ext>
                </p:extLst>
              </p:nvPr>
            </p:nvGraphicFramePr>
            <p:xfrm>
              <a:off x="5110990" y="2903636"/>
              <a:ext cx="1970015" cy="2655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0015" cy="2655237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777" ay="2766769" az="7785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F1C7DFE-A02B-380E-7894-2B82C8BF8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990" y="2903636"/>
                <a:ext cx="1970015" cy="265523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9C03902-7753-3C2B-CC41-C2492447988B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E5299-EBD5-95CC-6A20-3D31CF3F7B4D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1EC67-AD12-06EB-8765-EBAB836A2BB7}"/>
              </a:ext>
            </a:extLst>
          </p:cNvPr>
          <p:cNvSpPr txBox="1"/>
          <p:nvPr/>
        </p:nvSpPr>
        <p:spPr>
          <a:xfrm>
            <a:off x="2898475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AF406-2AB4-72E9-6A90-5BCAF28673F2}"/>
              </a:ext>
            </a:extLst>
          </p:cNvPr>
          <p:cNvSpPr txBox="1"/>
          <p:nvPr/>
        </p:nvSpPr>
        <p:spPr>
          <a:xfrm>
            <a:off x="7749393" y="4123426"/>
            <a:ext cx="69586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20392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E38E8-7C21-0D14-CC94-950D90C3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86A14-B3DF-E53F-DB00-74F6581B7D47}"/>
              </a:ext>
            </a:extLst>
          </p:cNvPr>
          <p:cNvSpPr txBox="1"/>
          <p:nvPr/>
        </p:nvSpPr>
        <p:spPr>
          <a:xfrm>
            <a:off x="3614466" y="4123426"/>
            <a:ext cx="698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D81CC8C3-2A7B-D5FB-32DA-5D66E37A8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601783"/>
                  </p:ext>
                </p:extLst>
              </p:nvPr>
            </p:nvGraphicFramePr>
            <p:xfrm>
              <a:off x="4996787" y="2913153"/>
              <a:ext cx="2198421" cy="2636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98421" cy="2636203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797219" ay="-1905952" az="-4252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D81CC8C3-2A7B-D5FB-32DA-5D66E37A8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6787" y="2913153"/>
                <a:ext cx="2198421" cy="263620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99F733-4B5F-1988-C99E-0EEA26171C80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8988B-3238-910D-1DC3-B91318F2B7C6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DF051-CE41-A2EA-990F-B188FCBA2B20}"/>
              </a:ext>
            </a:extLst>
          </p:cNvPr>
          <p:cNvSpPr txBox="1"/>
          <p:nvPr/>
        </p:nvSpPr>
        <p:spPr>
          <a:xfrm>
            <a:off x="2070339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</p:spTree>
    <p:extLst>
      <p:ext uri="{BB962C8B-B14F-4D97-AF65-F5344CB8AC3E}">
        <p14:creationId xmlns:p14="http://schemas.microsoft.com/office/powerpoint/2010/main" val="304496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1A51-E84C-9044-4B16-90D5D28A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17F8E-A26A-FF3D-F09C-93BD69DA5048}"/>
              </a:ext>
            </a:extLst>
          </p:cNvPr>
          <p:cNvSpPr txBox="1"/>
          <p:nvPr/>
        </p:nvSpPr>
        <p:spPr>
          <a:xfrm>
            <a:off x="3614466" y="4123426"/>
            <a:ext cx="698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D395091D-C6E4-B512-DF4F-E8898190A1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2545694"/>
                  </p:ext>
                </p:extLst>
              </p:nvPr>
            </p:nvGraphicFramePr>
            <p:xfrm>
              <a:off x="5044371" y="2903636"/>
              <a:ext cx="2103252" cy="26552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03252" cy="2655236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830742" ay="2304359" az="5223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D395091D-C6E4-B512-DF4F-E8898190A1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4371" y="2903636"/>
                <a:ext cx="2103252" cy="265523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00BBEBD-73C0-0BE0-4A46-E020A3B7900E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AA75A-788C-83E4-8894-D6856F622AFE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7F82F-2954-0659-3E7D-575D24926DAE}"/>
              </a:ext>
            </a:extLst>
          </p:cNvPr>
          <p:cNvSpPr txBox="1"/>
          <p:nvPr/>
        </p:nvSpPr>
        <p:spPr>
          <a:xfrm>
            <a:off x="2070339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71DD-E3CF-AABA-5940-3621B87471E2}"/>
              </a:ext>
            </a:extLst>
          </p:cNvPr>
          <p:cNvSpPr txBox="1"/>
          <p:nvPr/>
        </p:nvSpPr>
        <p:spPr>
          <a:xfrm>
            <a:off x="7749393" y="4123426"/>
            <a:ext cx="69586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upon</a:t>
            </a:r>
          </a:p>
        </p:txBody>
      </p:sp>
    </p:spTree>
    <p:extLst>
      <p:ext uri="{BB962C8B-B14F-4D97-AF65-F5344CB8AC3E}">
        <p14:creationId xmlns:p14="http://schemas.microsoft.com/office/powerpoint/2010/main" val="342690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8A181-34F2-E37F-BB2B-69FEA1F2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7D4AB-D65D-C165-651A-636DCE4C79ED}"/>
              </a:ext>
            </a:extLst>
          </p:cNvPr>
          <p:cNvSpPr txBox="1"/>
          <p:nvPr/>
        </p:nvSpPr>
        <p:spPr>
          <a:xfrm>
            <a:off x="3303915" y="4123426"/>
            <a:ext cx="698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D0A74FB-B265-B999-AED8-1507DC6753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180248"/>
                  </p:ext>
                </p:extLst>
              </p:nvPr>
            </p:nvGraphicFramePr>
            <p:xfrm>
              <a:off x="5015821" y="2913153"/>
              <a:ext cx="2160353" cy="2636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60353" cy="2636203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903476" ay="-2138941" az="-5346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D0A74FB-B265-B999-AED8-1507DC67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5821" y="2913153"/>
                <a:ext cx="2160353" cy="263620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98A5A-C51D-3BB6-586F-CF111601A252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0FD14-6287-02A4-4681-70A8029577A7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8DAE1-A6EE-DAC0-23E7-666158C09783}"/>
              </a:ext>
            </a:extLst>
          </p:cNvPr>
          <p:cNvSpPr txBox="1"/>
          <p:nvPr/>
        </p:nvSpPr>
        <p:spPr>
          <a:xfrm>
            <a:off x="1759788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02314-81E5-8C72-6A91-0B4186B21B05}"/>
              </a:ext>
            </a:extLst>
          </p:cNvPr>
          <p:cNvSpPr txBox="1"/>
          <p:nvPr/>
        </p:nvSpPr>
        <p:spPr>
          <a:xfrm>
            <a:off x="4002657" y="4123426"/>
            <a:ext cx="6958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upon</a:t>
            </a:r>
          </a:p>
        </p:txBody>
      </p:sp>
    </p:spTree>
    <p:extLst>
      <p:ext uri="{BB962C8B-B14F-4D97-AF65-F5344CB8AC3E}">
        <p14:creationId xmlns:p14="http://schemas.microsoft.com/office/powerpoint/2010/main" val="227590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D49E-EF56-0E94-D8C9-394EA43A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59E2F-AAEB-B2C1-63C9-5244E1449103}"/>
              </a:ext>
            </a:extLst>
          </p:cNvPr>
          <p:cNvSpPr txBox="1"/>
          <p:nvPr/>
        </p:nvSpPr>
        <p:spPr>
          <a:xfrm>
            <a:off x="3303915" y="4123426"/>
            <a:ext cx="698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235BF12-E260-E528-480A-2546B36AE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9762904"/>
                  </p:ext>
                </p:extLst>
              </p:nvPr>
            </p:nvGraphicFramePr>
            <p:xfrm>
              <a:off x="5101473" y="2903636"/>
              <a:ext cx="1989049" cy="2655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9049" cy="2655237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151744" ay="2669187" az="8226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235BF12-E260-E528-480A-2546B36AE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1473" y="2903636"/>
                <a:ext cx="1989049" cy="265523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2CD343-ABBD-F80D-05ED-7430DB8C5430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879D3-2445-C127-9521-22729EC1AC69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0F71E-0AF3-0C69-2F07-CC077A0EF30D}"/>
              </a:ext>
            </a:extLst>
          </p:cNvPr>
          <p:cNvSpPr txBox="1"/>
          <p:nvPr/>
        </p:nvSpPr>
        <p:spPr>
          <a:xfrm>
            <a:off x="1759788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9F49C-5C9D-6FC2-C5FB-A78BD9E406E3}"/>
              </a:ext>
            </a:extLst>
          </p:cNvPr>
          <p:cNvSpPr txBox="1"/>
          <p:nvPr/>
        </p:nvSpPr>
        <p:spPr>
          <a:xfrm>
            <a:off x="4002657" y="4123426"/>
            <a:ext cx="6958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D9996-B8EF-221B-5105-84F85E6463A0}"/>
              </a:ext>
            </a:extLst>
          </p:cNvPr>
          <p:cNvSpPr txBox="1"/>
          <p:nvPr/>
        </p:nvSpPr>
        <p:spPr>
          <a:xfrm>
            <a:off x="7749393" y="4123426"/>
            <a:ext cx="85976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time</a:t>
            </a:r>
          </a:p>
        </p:txBody>
      </p:sp>
    </p:spTree>
    <p:extLst>
      <p:ext uri="{BB962C8B-B14F-4D97-AF65-F5344CB8AC3E}">
        <p14:creationId xmlns:p14="http://schemas.microsoft.com/office/powerpoint/2010/main" val="80942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1419-A773-1837-B1FE-8D21D7A9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98F54-7DF8-4796-FB66-2F7275252642}"/>
              </a:ext>
            </a:extLst>
          </p:cNvPr>
          <p:cNvSpPr txBox="1"/>
          <p:nvPr/>
        </p:nvSpPr>
        <p:spPr>
          <a:xfrm>
            <a:off x="2700066" y="4123426"/>
            <a:ext cx="698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57B9C-BE4A-0B3B-5F9C-02D421600E76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A19CE-4EA2-A141-4BF6-80F2C3E6AECC}"/>
              </a:ext>
            </a:extLst>
          </p:cNvPr>
          <p:cNvSpPr txBox="1"/>
          <p:nvPr/>
        </p:nvSpPr>
        <p:spPr>
          <a:xfrm>
            <a:off x="1354347" y="1372402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Next Word 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244E51-7AEB-0977-9318-4BB9F04014D8}"/>
              </a:ext>
            </a:extLst>
          </p:cNvPr>
          <p:cNvSpPr txBox="1"/>
          <p:nvPr/>
        </p:nvSpPr>
        <p:spPr>
          <a:xfrm>
            <a:off x="1155939" y="4123426"/>
            <a:ext cx="154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 a story.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75FF0-6627-9C64-DDA7-CD47D0F55187}"/>
              </a:ext>
            </a:extLst>
          </p:cNvPr>
          <p:cNvSpPr txBox="1"/>
          <p:nvPr/>
        </p:nvSpPr>
        <p:spPr>
          <a:xfrm>
            <a:off x="3398808" y="4123426"/>
            <a:ext cx="6958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upon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34D70-8845-38C3-0464-54934FFC33D7}"/>
              </a:ext>
            </a:extLst>
          </p:cNvPr>
          <p:cNvSpPr txBox="1"/>
          <p:nvPr/>
        </p:nvSpPr>
        <p:spPr>
          <a:xfrm>
            <a:off x="4094675" y="4123426"/>
            <a:ext cx="859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time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CCB5095E-482A-FD9B-B315-FE016823AC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4473506"/>
                  </p:ext>
                </p:extLst>
              </p:nvPr>
            </p:nvGraphicFramePr>
            <p:xfrm>
              <a:off x="5015820" y="3151077"/>
              <a:ext cx="2160354" cy="21603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0354" cy="2160354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2928393" ay="-1274707" az="-13494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78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CCB5095E-482A-FD9B-B315-FE016823AC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5820" y="3151077"/>
                <a:ext cx="2160354" cy="216035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090DB8-3988-A746-3B28-203168534A83}"/>
              </a:ext>
            </a:extLst>
          </p:cNvPr>
          <p:cNvSpPr txBox="1"/>
          <p:nvPr/>
        </p:nvSpPr>
        <p:spPr>
          <a:xfrm>
            <a:off x="2619552" y="4766896"/>
            <a:ext cx="859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169543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102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7"/>
                                          </p:val>
                                        </p:tav>
                                        <p:tav tm="2250">
                                          <p:val>
                                            <p:fltVal val="-0.014"/>
                                          </p:val>
                                        </p:tav>
                                        <p:tav tm="3370">
                                          <p:val>
                                            <p:fltVal val="-0.0472"/>
                                          </p:val>
                                        </p:tav>
                                        <p:tav tm="4490">
                                          <p:val>
                                            <p:fltVal val="-0.1127"/>
                                          </p:val>
                                        </p:tav>
                                        <p:tav tm="5620">
                                          <p:val>
                                            <p:fltVal val="-0.2211"/>
                                          </p:val>
                                        </p:tav>
                                        <p:tav tm="6740">
                                          <p:val>
                                            <p:fltVal val="-0.3815"/>
                                          </p:val>
                                        </p:tav>
                                        <p:tav tm="7870">
                                          <p:val>
                                            <p:fltVal val="-0.605"/>
                                          </p:val>
                                        </p:tav>
                                        <p:tav tm="8990">
                                          <p:val>
                                            <p:fltVal val="-0.9054"/>
                                          </p:val>
                                        </p:tav>
                                        <p:tav tm="10110">
                                          <p:val>
                                            <p:fltVal val="-1.2876"/>
                                          </p:val>
                                        </p:tav>
                                        <p:tav tm="11240">
                                          <p:val>
                                            <p:fltVal val="-1.7647"/>
                                          </p:val>
                                        </p:tav>
                                        <p:tav tm="12360">
                                          <p:val>
                                            <p:fltVal val="-2.3529"/>
                                          </p:val>
                                        </p:tav>
                                        <p:tav tm="13480">
                                          <p:val>
                                            <p:fltVal val="-2.9813"/>
                                          </p:val>
                                        </p:tav>
                                        <p:tav tm="14610">
                                          <p:val>
                                            <p:fltVal val="-3.5055"/>
                                          </p:val>
                                        </p:tav>
                                        <p:tav tm="15730">
                                          <p:val>
                                            <p:fltVal val="-3.9334"/>
                                          </p:val>
                                        </p:tav>
                                        <p:tav tm="16850">
                                          <p:val>
                                            <p:fltVal val="-4.2681"/>
                                          </p:val>
                                        </p:tav>
                                        <p:tav tm="17980">
                                          <p:val>
                                            <p:fltVal val="-4.5242"/>
                                          </p:val>
                                        </p:tav>
                                        <p:tav tm="19100">
                                          <p:val>
                                            <p:fltVal val="-4.7137"/>
                                          </p:val>
                                        </p:tav>
                                        <p:tav tm="20220">
                                          <p:val>
                                            <p:fltVal val="-4.8438"/>
                                          </p:val>
                                        </p:tav>
                                        <p:tav tm="21350">
                                          <p:val>
                                            <p:fltVal val="-4.9269"/>
                                          </p:val>
                                        </p:tav>
                                        <p:tav tm="22470">
                                          <p:val>
                                            <p:fltVal val="-4.9736"/>
                                          </p:val>
                                        </p:tav>
                                        <p:tav tm="23600">
                                          <p:val>
                                            <p:fltVal val="-4.9944"/>
                                          </p:val>
                                        </p:tav>
                                        <p:tav tm="24720">
                                          <p:val>
                                            <p:fltVal val="-4.9998"/>
                                          </p:val>
                                        </p:tav>
                                        <p:tav tm="25840">
                                          <p:val>
                                            <p:fltVal val="-4.5262"/>
                                          </p:val>
                                        </p:tav>
                                        <p:tav tm="26970">
                                          <p:val>
                                            <p:fltVal val="-2.4454"/>
                                          </p:val>
                                        </p:tav>
                                        <p:tav tm="28090">
                                          <p:val>
                                            <p:fltVal val="0.6987"/>
                                          </p:val>
                                        </p:tav>
                                        <p:tav tm="29210">
                                          <p:val>
                                            <p:fltVal val="4.7001"/>
                                          </p:val>
                                        </p:tav>
                                        <p:tav tm="30340">
                                          <p:val>
                                            <p:fltVal val="9.4493"/>
                                          </p:val>
                                        </p:tav>
                                        <p:tav tm="31460">
                                          <p:val>
                                            <p:fltVal val="14.8744"/>
                                          </p:val>
                                        </p:tav>
                                        <p:tav tm="32580">
                                          <p:val>
                                            <p:fltVal val="20.923"/>
                                          </p:val>
                                        </p:tav>
                                        <p:tav tm="33710">
                                          <p:val>
                                            <p:fltVal val="27.4931"/>
                                          </p:val>
                                        </p:tav>
                                        <p:tav tm="34830">
                                          <p:val>
                                            <p:fltVal val="34.6709"/>
                                          </p:val>
                                        </p:tav>
                                        <p:tav tm="35960">
                                          <p:val>
                                            <p:fltVal val="42.3729"/>
                                          </p:val>
                                        </p:tav>
                                        <p:tav tm="37080">
                                          <p:val>
                                            <p:fltVal val="50.5763"/>
                                          </p:val>
                                        </p:tav>
                                        <p:tav tm="38200">
                                          <p:val>
                                            <p:fltVal val="59.2613"/>
                                          </p:val>
                                        </p:tav>
                                        <p:tav tm="39330">
                                          <p:val>
                                            <p:fltVal val="68.4108"/>
                                          </p:val>
                                        </p:tav>
                                        <p:tav tm="40450">
                                          <p:val>
                                            <p:fltVal val="78.0095"/>
                                          </p:val>
                                        </p:tav>
                                        <p:tav tm="41570">
                                          <p:val>
                                            <p:fltVal val="87.9524"/>
                                          </p:val>
                                        </p:tav>
                                        <p:tav tm="42700">
                                          <p:val>
                                            <p:fltVal val="98.4063"/>
                                          </p:val>
                                        </p:tav>
                                        <p:tav tm="43820">
                                          <p:val>
                                            <p:fltVal val="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363.461"/>
                                          </p:val>
                                        </p:tav>
                                        <p:tav tm="83150">
                                          <p:val>
                                            <p:fltVal val="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1BE6-F9FA-A987-C770-CEF8A720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11FE7F-C711-D2FD-27B1-AE7C222F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6750" y="-1079500"/>
            <a:ext cx="13525500" cy="901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68242-6D23-DABA-36EE-2F9D97C453EB}"/>
              </a:ext>
            </a:extLst>
          </p:cNvPr>
          <p:cNvSpPr txBox="1"/>
          <p:nvPr/>
        </p:nvSpPr>
        <p:spPr>
          <a:xfrm>
            <a:off x="-58216800" y="-63550800"/>
            <a:ext cx="176377600" cy="992124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150387" y="2509224"/>
                </a:moveTo>
                <a:cubicBezTo>
                  <a:pt x="9861836" y="2509224"/>
                  <a:pt x="9643236" y="2569704"/>
                  <a:pt x="9494590" y="2690661"/>
                </a:cubicBezTo>
                <a:cubicBezTo>
                  <a:pt x="9345943" y="2811619"/>
                  <a:pt x="9271619" y="2990142"/>
                  <a:pt x="9271619" y="3226228"/>
                </a:cubicBezTo>
                <a:cubicBezTo>
                  <a:pt x="9271619" y="3517693"/>
                  <a:pt x="9429010" y="3736292"/>
                  <a:pt x="9743792" y="3882024"/>
                </a:cubicBezTo>
                <a:lnTo>
                  <a:pt x="10146015" y="4065648"/>
                </a:lnTo>
                <a:cubicBezTo>
                  <a:pt x="10224710" y="4100623"/>
                  <a:pt x="10283732" y="4134142"/>
                  <a:pt x="10323080" y="4166203"/>
                </a:cubicBezTo>
                <a:cubicBezTo>
                  <a:pt x="10362427" y="4198264"/>
                  <a:pt x="10382102" y="4239069"/>
                  <a:pt x="10382102" y="4288618"/>
                </a:cubicBezTo>
                <a:cubicBezTo>
                  <a:pt x="10382102" y="4343997"/>
                  <a:pt x="10360969" y="4389174"/>
                  <a:pt x="10318708" y="4424149"/>
                </a:cubicBezTo>
                <a:cubicBezTo>
                  <a:pt x="10276444" y="4459125"/>
                  <a:pt x="10224710" y="4476613"/>
                  <a:pt x="10163502" y="4476613"/>
                </a:cubicBezTo>
                <a:cubicBezTo>
                  <a:pt x="10003196" y="4476613"/>
                  <a:pt x="9923044" y="4408119"/>
                  <a:pt x="9923044" y="4271130"/>
                </a:cubicBezTo>
                <a:lnTo>
                  <a:pt x="9923044" y="4118111"/>
                </a:lnTo>
                <a:lnTo>
                  <a:pt x="9267247" y="4118111"/>
                </a:lnTo>
                <a:lnTo>
                  <a:pt x="9267247" y="4271130"/>
                </a:lnTo>
                <a:cubicBezTo>
                  <a:pt x="9267247" y="4539278"/>
                  <a:pt x="9334284" y="4735288"/>
                  <a:pt x="9468358" y="4859161"/>
                </a:cubicBezTo>
                <a:cubicBezTo>
                  <a:pt x="9602432" y="4983034"/>
                  <a:pt x="9829775" y="5044970"/>
                  <a:pt x="10150387" y="5044970"/>
                </a:cubicBezTo>
                <a:cubicBezTo>
                  <a:pt x="10438936" y="5044970"/>
                  <a:pt x="10663365" y="4977933"/>
                  <a:pt x="10823670" y="4843859"/>
                </a:cubicBezTo>
                <a:cubicBezTo>
                  <a:pt x="10983975" y="4709785"/>
                  <a:pt x="11064129" y="4524705"/>
                  <a:pt x="11064129" y="4288618"/>
                </a:cubicBezTo>
                <a:cubicBezTo>
                  <a:pt x="11064129" y="3959263"/>
                  <a:pt x="10883420" y="3720261"/>
                  <a:pt x="10522005" y="3571614"/>
                </a:cubicBezTo>
                <a:lnTo>
                  <a:pt x="10159130" y="3422967"/>
                </a:lnTo>
                <a:cubicBezTo>
                  <a:pt x="10083349" y="3390906"/>
                  <a:pt x="10030157" y="3361031"/>
                  <a:pt x="9999553" y="3333342"/>
                </a:cubicBezTo>
                <a:cubicBezTo>
                  <a:pt x="9968949" y="3305652"/>
                  <a:pt x="9953647" y="3271406"/>
                  <a:pt x="9953647" y="3230600"/>
                </a:cubicBezTo>
                <a:cubicBezTo>
                  <a:pt x="9953647" y="3128587"/>
                  <a:pt x="10014855" y="3077581"/>
                  <a:pt x="10137270" y="3077581"/>
                </a:cubicBezTo>
                <a:cubicBezTo>
                  <a:pt x="10213051" y="3077581"/>
                  <a:pt x="10265514" y="3090697"/>
                  <a:pt x="10294662" y="3116929"/>
                </a:cubicBezTo>
                <a:cubicBezTo>
                  <a:pt x="10323807" y="3143161"/>
                  <a:pt x="10338381" y="3194167"/>
                  <a:pt x="10338381" y="3269948"/>
                </a:cubicBezTo>
                <a:lnTo>
                  <a:pt x="10338381" y="3361760"/>
                </a:lnTo>
                <a:lnTo>
                  <a:pt x="10994177" y="3361760"/>
                </a:lnTo>
                <a:lnTo>
                  <a:pt x="10994177" y="3269948"/>
                </a:lnTo>
                <a:cubicBezTo>
                  <a:pt x="10994177" y="3022203"/>
                  <a:pt x="10928597" y="2833479"/>
                  <a:pt x="10797438" y="2703777"/>
                </a:cubicBezTo>
                <a:cubicBezTo>
                  <a:pt x="10666280" y="2574076"/>
                  <a:pt x="10450595" y="2509224"/>
                  <a:pt x="10150387" y="2509224"/>
                </a:cubicBezTo>
                <a:close/>
                <a:moveTo>
                  <a:pt x="3399219" y="1940868"/>
                </a:moveTo>
                <a:lnTo>
                  <a:pt x="3399219" y="4083135"/>
                </a:lnTo>
                <a:cubicBezTo>
                  <a:pt x="3399219" y="4406662"/>
                  <a:pt x="3476457" y="4640562"/>
                  <a:pt x="3630934" y="4784837"/>
                </a:cubicBezTo>
                <a:cubicBezTo>
                  <a:pt x="3785410" y="4929113"/>
                  <a:pt x="4022954" y="5001250"/>
                  <a:pt x="4343566" y="5001250"/>
                </a:cubicBezTo>
                <a:lnTo>
                  <a:pt x="5174241" y="5001250"/>
                </a:lnTo>
                <a:lnTo>
                  <a:pt x="5174241" y="4306106"/>
                </a:lnTo>
                <a:lnTo>
                  <a:pt x="4557792" y="4306106"/>
                </a:lnTo>
                <a:cubicBezTo>
                  <a:pt x="4391657" y="4306106"/>
                  <a:pt x="4280172" y="4279874"/>
                  <a:pt x="4223336" y="4227411"/>
                </a:cubicBezTo>
                <a:cubicBezTo>
                  <a:pt x="4166501" y="4174947"/>
                  <a:pt x="4138083" y="4072934"/>
                  <a:pt x="4138083" y="3921372"/>
                </a:cubicBezTo>
                <a:lnTo>
                  <a:pt x="4138083" y="1940868"/>
                </a:lnTo>
                <a:close/>
                <a:moveTo>
                  <a:pt x="1227519" y="1940868"/>
                </a:moveTo>
                <a:lnTo>
                  <a:pt x="1227519" y="4083135"/>
                </a:lnTo>
                <a:cubicBezTo>
                  <a:pt x="1227519" y="4406662"/>
                  <a:pt x="1304757" y="4640562"/>
                  <a:pt x="1459234" y="4784837"/>
                </a:cubicBezTo>
                <a:cubicBezTo>
                  <a:pt x="1613710" y="4929113"/>
                  <a:pt x="1851254" y="5001250"/>
                  <a:pt x="2171866" y="5001250"/>
                </a:cubicBezTo>
                <a:lnTo>
                  <a:pt x="3002541" y="5001250"/>
                </a:lnTo>
                <a:lnTo>
                  <a:pt x="3002541" y="4306106"/>
                </a:lnTo>
                <a:lnTo>
                  <a:pt x="2386092" y="4306106"/>
                </a:lnTo>
                <a:cubicBezTo>
                  <a:pt x="2219957" y="4306106"/>
                  <a:pt x="2108472" y="4279874"/>
                  <a:pt x="2051636" y="4227411"/>
                </a:cubicBezTo>
                <a:cubicBezTo>
                  <a:pt x="1994801" y="4174947"/>
                  <a:pt x="1966383" y="4072934"/>
                  <a:pt x="1966383" y="3921372"/>
                </a:cubicBezTo>
                <a:lnTo>
                  <a:pt x="1966383" y="1940868"/>
                </a:lnTo>
                <a:close/>
                <a:moveTo>
                  <a:pt x="6252947" y="1897148"/>
                </a:moveTo>
                <a:cubicBezTo>
                  <a:pt x="5856555" y="1897148"/>
                  <a:pt x="5640871" y="2086600"/>
                  <a:pt x="5605895" y="2465505"/>
                </a:cubicBezTo>
                <a:lnTo>
                  <a:pt x="5382924" y="5001250"/>
                </a:lnTo>
                <a:lnTo>
                  <a:pt x="6130532" y="5001250"/>
                </a:lnTo>
                <a:lnTo>
                  <a:pt x="6266064" y="2710335"/>
                </a:lnTo>
                <a:cubicBezTo>
                  <a:pt x="6266064" y="2681189"/>
                  <a:pt x="6280636" y="2666616"/>
                  <a:pt x="6309783" y="2666616"/>
                </a:cubicBezTo>
                <a:cubicBezTo>
                  <a:pt x="6336015" y="2666616"/>
                  <a:pt x="6350588" y="2679731"/>
                  <a:pt x="6353503" y="2705963"/>
                </a:cubicBezTo>
                <a:lnTo>
                  <a:pt x="6598333" y="4104995"/>
                </a:lnTo>
                <a:cubicBezTo>
                  <a:pt x="6662456" y="4478071"/>
                  <a:pt x="6867938" y="4664608"/>
                  <a:pt x="7214782" y="4664608"/>
                </a:cubicBezTo>
                <a:cubicBezTo>
                  <a:pt x="7561625" y="4664608"/>
                  <a:pt x="7767107" y="4478071"/>
                  <a:pt x="7831230" y="4104995"/>
                </a:cubicBezTo>
                <a:lnTo>
                  <a:pt x="8076061" y="2705963"/>
                </a:lnTo>
                <a:cubicBezTo>
                  <a:pt x="8078976" y="2679731"/>
                  <a:pt x="8093549" y="2666616"/>
                  <a:pt x="8119781" y="2666616"/>
                </a:cubicBezTo>
                <a:cubicBezTo>
                  <a:pt x="8148927" y="2666616"/>
                  <a:pt x="8163501" y="2681189"/>
                  <a:pt x="8163501" y="2710335"/>
                </a:cubicBezTo>
                <a:lnTo>
                  <a:pt x="8299032" y="5001250"/>
                </a:lnTo>
                <a:lnTo>
                  <a:pt x="9046639" y="5001250"/>
                </a:lnTo>
                <a:lnTo>
                  <a:pt x="8823668" y="2465505"/>
                </a:lnTo>
                <a:cubicBezTo>
                  <a:pt x="8788692" y="2086600"/>
                  <a:pt x="8573008" y="1897148"/>
                  <a:pt x="8176616" y="1897148"/>
                </a:cubicBezTo>
                <a:cubicBezTo>
                  <a:pt x="7791883" y="1897148"/>
                  <a:pt x="7567454" y="2079314"/>
                  <a:pt x="7503332" y="2443645"/>
                </a:cubicBezTo>
                <a:lnTo>
                  <a:pt x="7258502" y="3851421"/>
                </a:lnTo>
                <a:cubicBezTo>
                  <a:pt x="7252672" y="3886397"/>
                  <a:pt x="7238098" y="3903884"/>
                  <a:pt x="7214782" y="3903884"/>
                </a:cubicBezTo>
                <a:cubicBezTo>
                  <a:pt x="7191465" y="3903884"/>
                  <a:pt x="7176891" y="3886397"/>
                  <a:pt x="7171062" y="3851421"/>
                </a:cubicBezTo>
                <a:lnTo>
                  <a:pt x="6926231" y="2443645"/>
                </a:lnTo>
                <a:cubicBezTo>
                  <a:pt x="6862109" y="2079314"/>
                  <a:pt x="6637681" y="1897148"/>
                  <a:pt x="6252947" y="189714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400" dirty="0">
              <a:latin typeface="Apron Heavy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46479-985C-DE67-B502-7B5E75D8710E}"/>
              </a:ext>
            </a:extLst>
          </p:cNvPr>
          <p:cNvSpPr txBox="1"/>
          <p:nvPr/>
        </p:nvSpPr>
        <p:spPr>
          <a:xfrm>
            <a:off x="12192000" y="8686800"/>
            <a:ext cx="744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200" dirty="0"/>
              <a:t>ChatGPT </a:t>
            </a:r>
          </a:p>
          <a:p>
            <a:pPr algn="just"/>
            <a:r>
              <a:rPr lang="en-US" sz="7200" dirty="0"/>
              <a:t>was trained </a:t>
            </a:r>
          </a:p>
          <a:p>
            <a:pPr algn="just"/>
            <a:r>
              <a:rPr lang="en-US" sz="7200" dirty="0"/>
              <a:t>on over 300 billion words!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F8328-7428-9557-663D-378C51EC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686800"/>
            <a:ext cx="88392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82">
        <p159:morph option="byObject"/>
      </p:transition>
    </mc:Choice>
    <mc:Fallback>
      <p:transition spd="slow" advTm="358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590CD-9DAD-FAC8-2C91-D320D89F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E30B-15BC-F535-D91C-9B375FC8F2C6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CB796-3856-3E84-69E7-1CF5D6AD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1899344"/>
            <a:ext cx="7913578" cy="4002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196648-7312-651E-379E-E4E6BE8D9716}"/>
              </a:ext>
            </a:extLst>
          </p:cNvPr>
          <p:cNvSpPr txBox="1"/>
          <p:nvPr/>
        </p:nvSpPr>
        <p:spPr>
          <a:xfrm rot="19601504">
            <a:off x="0" y="599879"/>
            <a:ext cx="3670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A little deeper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E36D1A-C105-8136-2387-A2AD737A6160}"/>
              </a:ext>
            </a:extLst>
          </p:cNvPr>
          <p:cNvSpPr/>
          <p:nvPr/>
        </p:nvSpPr>
        <p:spPr>
          <a:xfrm>
            <a:off x="18193" y="4455085"/>
            <a:ext cx="2591842" cy="986927"/>
          </a:xfrm>
          <a:prstGeom prst="rect">
            <a:avLst/>
          </a:prstGeom>
          <a:solidFill>
            <a:srgbClr val="F0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DB267F-DE23-987F-6279-72343349ADEA}"/>
              </a:ext>
            </a:extLst>
          </p:cNvPr>
          <p:cNvSpPr/>
          <p:nvPr/>
        </p:nvSpPr>
        <p:spPr>
          <a:xfrm>
            <a:off x="18193" y="2006354"/>
            <a:ext cx="2041426" cy="2448732"/>
          </a:xfrm>
          <a:prstGeom prst="rect">
            <a:avLst/>
          </a:prstGeom>
          <a:solidFill>
            <a:srgbClr val="F0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EBCFB-57CB-FEB7-20C5-0952F05D3C78}"/>
              </a:ext>
            </a:extLst>
          </p:cNvPr>
          <p:cNvSpPr/>
          <p:nvPr/>
        </p:nvSpPr>
        <p:spPr>
          <a:xfrm>
            <a:off x="2059619" y="2006354"/>
            <a:ext cx="3897298" cy="2448732"/>
          </a:xfrm>
          <a:prstGeom prst="rect">
            <a:avLst/>
          </a:prstGeom>
          <a:solidFill>
            <a:srgbClr val="F0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F1ED1D-7D77-3B3F-E2BF-C38DFEB6921F}"/>
              </a:ext>
            </a:extLst>
          </p:cNvPr>
          <p:cNvSpPr/>
          <p:nvPr/>
        </p:nvSpPr>
        <p:spPr>
          <a:xfrm>
            <a:off x="5984759" y="2006354"/>
            <a:ext cx="2011947" cy="2448732"/>
          </a:xfrm>
          <a:prstGeom prst="rect">
            <a:avLst/>
          </a:prstGeom>
          <a:solidFill>
            <a:srgbClr val="F0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764D8622-875B-220E-BF5A-890611FC54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7375404"/>
                  </p:ext>
                </p:extLst>
              </p:nvPr>
            </p:nvGraphicFramePr>
            <p:xfrm>
              <a:off x="2221677" y="1486702"/>
              <a:ext cx="14298970" cy="18992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98970" cy="18992336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85974" ay="-2597948" az="-9040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901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764D8622-875B-220E-BF5A-890611FC54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677" y="1486702"/>
                <a:ext cx="14298970" cy="1899233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FF0FE76-2913-F571-34B2-218589CD84CD}"/>
              </a:ext>
            </a:extLst>
          </p:cNvPr>
          <p:cNvSpPr/>
          <p:nvPr/>
        </p:nvSpPr>
        <p:spPr>
          <a:xfrm>
            <a:off x="1739957" y="5464589"/>
            <a:ext cx="1898593" cy="544457"/>
          </a:xfrm>
          <a:prstGeom prst="rect">
            <a:avLst/>
          </a:prstGeom>
          <a:solidFill>
            <a:srgbClr val="F0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D320-505E-BC23-929B-109731F0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90A8A2A-F5F0-9AAA-1629-9D9F38565495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How LLMs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C021C-B0ED-28FD-1E32-8919CA34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1899344"/>
            <a:ext cx="7913578" cy="4002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7B338D-3B91-FE3C-93EA-4D67E75DA142}"/>
              </a:ext>
            </a:extLst>
          </p:cNvPr>
          <p:cNvSpPr txBox="1"/>
          <p:nvPr/>
        </p:nvSpPr>
        <p:spPr>
          <a:xfrm rot="19601504">
            <a:off x="0" y="599879"/>
            <a:ext cx="3670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A little deeper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A6BD230-E2CF-E96A-E83B-6380015807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21677" y="1486702"/>
              <a:ext cx="14298970" cy="189923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98970" cy="18992336"/>
                    </a:xfrm>
                    <a:prstGeom prst="rect">
                      <a:avLst/>
                    </a:prstGeom>
                  </am3d:spPr>
                  <am3d:camera>
                    <am3d:pos x="0" y="0" z="66636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5892" d="1000000"/>
                    <am3d:preTrans dx="173128" dy="1690454" dz="-20802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85974" ay="-2597948" az="-9040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9016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A6BD230-E2CF-E96A-E83B-638001580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677" y="1486702"/>
                <a:ext cx="14298970" cy="189923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6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6A7E6-FDA9-7C49-ECDF-ED8CA917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6CE53-5259-0D7B-DE39-F6E11029A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7791450" y="3990975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68717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0B47-FD30-B665-A20B-52359DCB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312E-CB86-495B-6DB9-5720D029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FB3A9-8D13-2778-7EDC-15A3AB132ACF}"/>
              </a:ext>
            </a:extLst>
          </p:cNvPr>
          <p:cNvSpPr txBox="1"/>
          <p:nvPr/>
        </p:nvSpPr>
        <p:spPr>
          <a:xfrm>
            <a:off x="638175" y="361950"/>
            <a:ext cx="181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pron Heavy" panose="02000503000000020004" pitchFamily="2" charset="0"/>
              </a:rPr>
              <a:t>1-gram</a:t>
            </a:r>
          </a:p>
        </p:txBody>
      </p:sp>
    </p:spTree>
    <p:extLst>
      <p:ext uri="{BB962C8B-B14F-4D97-AF65-F5344CB8AC3E}">
        <p14:creationId xmlns:p14="http://schemas.microsoft.com/office/powerpoint/2010/main" val="158213588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B66D-BB44-F48A-543D-D51BCFE1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F95A9-D020-F562-BDB5-1F67E868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F6E0D-BBA4-D7E5-62C1-201671D9F824}"/>
              </a:ext>
            </a:extLst>
          </p:cNvPr>
          <p:cNvSpPr txBox="1"/>
          <p:nvPr/>
        </p:nvSpPr>
        <p:spPr>
          <a:xfrm>
            <a:off x="638175" y="361950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pron Heavy" panose="02000503000000020004" pitchFamily="2" charset="0"/>
              </a:rPr>
              <a:t>3-gram</a:t>
            </a:r>
          </a:p>
        </p:txBody>
      </p:sp>
    </p:spTree>
    <p:extLst>
      <p:ext uri="{BB962C8B-B14F-4D97-AF65-F5344CB8AC3E}">
        <p14:creationId xmlns:p14="http://schemas.microsoft.com/office/powerpoint/2010/main" val="149419910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729D-7F86-D8FD-7701-7B0D183C6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2B2A8-E63A-6613-6F89-8B09C9B1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40663-FB99-4A85-0DEA-1CB9F5879662}"/>
              </a:ext>
            </a:extLst>
          </p:cNvPr>
          <p:cNvSpPr txBox="1"/>
          <p:nvPr/>
        </p:nvSpPr>
        <p:spPr>
          <a:xfrm>
            <a:off x="638175" y="361950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pron Heavy" panose="02000503000000020004" pitchFamily="2" charset="0"/>
              </a:rPr>
              <a:t>10-gram</a:t>
            </a:r>
          </a:p>
        </p:txBody>
      </p:sp>
    </p:spTree>
    <p:extLst>
      <p:ext uri="{BB962C8B-B14F-4D97-AF65-F5344CB8AC3E}">
        <p14:creationId xmlns:p14="http://schemas.microsoft.com/office/powerpoint/2010/main" val="238529403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465F-FFE8-D49D-0E3D-76B4A8B3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FE022C-8E3B-7539-7F71-54B5C4AEFD8E}"/>
              </a:ext>
            </a:extLst>
          </p:cNvPr>
          <p:cNvSpPr/>
          <p:nvPr/>
        </p:nvSpPr>
        <p:spPr>
          <a:xfrm>
            <a:off x="-7105650" y="2371725"/>
            <a:ext cx="6991350" cy="7429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7BDD6-6266-4578-C542-3D302103FAE8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92DAE-7152-97F9-E8CE-8BCCA4796FFA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292CC-9185-D039-1C89-20D5EFC9A500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Input Embeddings: </a:t>
            </a:r>
            <a:r>
              <a:rPr lang="en-US" sz="2400" dirty="0">
                <a:solidFill>
                  <a:schemeClr val="bg1"/>
                </a:solidFill>
              </a:rPr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4F918-0717-D35F-0833-555FCA4D1367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Positional Encoding: </a:t>
            </a:r>
            <a:r>
              <a:rPr lang="en-US" sz="2400" dirty="0">
                <a:solidFill>
                  <a:schemeClr val="bg1"/>
                </a:solidFill>
              </a:rPr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193B0-B8B8-4081-B945-FD8D6A7F6DB8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Self-Attention Layers: </a:t>
            </a:r>
            <a:r>
              <a:rPr lang="en-US" sz="2400" dirty="0">
                <a:solidFill>
                  <a:schemeClr val="bg1"/>
                </a:solidFill>
              </a:rPr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78685-BD78-4705-53BE-F3B664091197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Feedforward Neural Network: </a:t>
            </a:r>
            <a:r>
              <a:rPr lang="en-US" sz="2400" dirty="0">
                <a:solidFill>
                  <a:schemeClr val="bg1"/>
                </a:solidFill>
              </a:rPr>
              <a:t>Process attention outputs into meaningful patterns.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72C19-F48E-BEB3-DA3E-5FA7F9B98A95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long-range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3CD795-EFA3-3823-E2C3-A11C7E353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514157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52A1-62F4-E982-C577-E6BD2916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4A6418-4129-675E-82CF-46874BE81729}"/>
              </a:ext>
            </a:extLst>
          </p:cNvPr>
          <p:cNvSpPr/>
          <p:nvPr/>
        </p:nvSpPr>
        <p:spPr>
          <a:xfrm>
            <a:off x="1028700" y="2371725"/>
            <a:ext cx="6991350" cy="742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65B12-09F5-BAD5-0979-8AA9A6AB7D9B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334D-D580-68B4-1FFD-F4987E335438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558B9-1978-DCA2-D739-70BA5E0A1901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Input Embeddings: </a:t>
            </a:r>
            <a:r>
              <a:rPr lang="en-US" sz="2400" dirty="0">
                <a:solidFill>
                  <a:schemeClr val="bg1"/>
                </a:solidFill>
              </a:rPr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2DF3E-2B38-FD5B-AE7A-84CFDA51585A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Positional Encoding: </a:t>
            </a:r>
            <a:r>
              <a:rPr lang="en-US" sz="2400" dirty="0">
                <a:solidFill>
                  <a:schemeClr val="bg1"/>
                </a:solidFill>
              </a:rPr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ABABE-A8BF-48CE-E0AF-5E63FE248FAD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Self-Attention Layers: </a:t>
            </a:r>
            <a:r>
              <a:rPr lang="en-US" sz="2400" dirty="0">
                <a:solidFill>
                  <a:schemeClr val="bg1"/>
                </a:solidFill>
              </a:rPr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709CD-9A8E-883B-0AB6-763F92619091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Feedforward Neural Network: </a:t>
            </a:r>
            <a:r>
              <a:rPr lang="en-US" sz="2400" dirty="0">
                <a:solidFill>
                  <a:schemeClr val="bg1"/>
                </a:solidFill>
              </a:rPr>
              <a:t>Process attention outputs into meaningful patterns.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CAA91-C6E5-7C16-D207-5F6A2D807B1D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long-range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478F9-6ABA-A526-E6AA-41A86F95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1553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1C87-1982-B4BC-59A1-82A30266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9870B9-93FD-7A7E-DA37-9EC74E0EF99F}"/>
              </a:ext>
            </a:extLst>
          </p:cNvPr>
          <p:cNvSpPr/>
          <p:nvPr/>
        </p:nvSpPr>
        <p:spPr>
          <a:xfrm>
            <a:off x="1028700" y="3057525"/>
            <a:ext cx="6486525" cy="7429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019BC-ED2A-283A-11B9-91AF0E25B057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308B-DC87-B87D-79B3-B009C9AD4FE5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CD6EE-B115-F9C4-9362-8865C6F42403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Embeddings: </a:t>
            </a:r>
            <a:r>
              <a:rPr lang="en-US" sz="2400" dirty="0"/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B6A6-69D5-660F-E061-34657502442E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Positional Encoding: </a:t>
            </a:r>
            <a:r>
              <a:rPr lang="en-US" sz="2400" dirty="0">
                <a:solidFill>
                  <a:schemeClr val="bg1"/>
                </a:solidFill>
              </a:rPr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F295E-26E3-3425-824C-C7B6C29C2250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Self-Attention Layers: </a:t>
            </a:r>
            <a:r>
              <a:rPr lang="en-US" sz="2400" dirty="0">
                <a:solidFill>
                  <a:schemeClr val="bg1"/>
                </a:solidFill>
              </a:rPr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1D66C-CA5C-2100-5918-38162FB2FA13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Feedforward Neural Network: </a:t>
            </a:r>
            <a:r>
              <a:rPr lang="en-US" sz="2400" dirty="0">
                <a:solidFill>
                  <a:schemeClr val="bg1"/>
                </a:solidFill>
              </a:rPr>
              <a:t>Process attention outputs into meaningful patterns.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71C0-CA15-8BFF-586A-F8282949A585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long-range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B5010-A3B7-B6CC-A161-591E00D3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75449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2034-DEAE-1EE9-6B70-4DF0976D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AF9340-C516-DCD5-2974-12004F1724FE}"/>
              </a:ext>
            </a:extLst>
          </p:cNvPr>
          <p:cNvSpPr/>
          <p:nvPr/>
        </p:nvSpPr>
        <p:spPr>
          <a:xfrm>
            <a:off x="1028701" y="3769666"/>
            <a:ext cx="7962900" cy="74295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4D610A-B6B6-8B55-A257-2DC4CB3E187C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5D385-B8BB-A7A5-8384-67110336600B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A4083-DCB3-FCE9-0D54-6E46E8F13C5A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Embeddings: </a:t>
            </a:r>
            <a:r>
              <a:rPr lang="en-US" sz="2400" dirty="0"/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2FCDF-B524-C718-0E54-673EBB1E4E37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Positional Encoding: </a:t>
            </a:r>
            <a:r>
              <a:rPr lang="en-US" sz="2400" dirty="0"/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450FC-217C-61F6-D66C-06E23E42756C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Self-Attention Layers: </a:t>
            </a:r>
            <a:r>
              <a:rPr lang="en-US" sz="2400" dirty="0">
                <a:solidFill>
                  <a:schemeClr val="bg1"/>
                </a:solidFill>
              </a:rPr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76B1C-0878-4E90-D60D-2314EA8D5A13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Feedforward Neural Network: </a:t>
            </a:r>
            <a:r>
              <a:rPr lang="en-US" sz="2400" dirty="0">
                <a:solidFill>
                  <a:schemeClr val="bg1"/>
                </a:solidFill>
              </a:rPr>
              <a:t>Process attention outputs into meaningful patterns.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FD7CC-2251-48C5-E6AE-4A83A50EE96D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long-range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2F69-1C83-9A69-1638-6081C6382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84747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AC37F-0632-1EB7-48A7-1BF256871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21700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47321-A73C-3C68-EF1E-0764523250C3}"/>
              </a:ext>
            </a:extLst>
          </p:cNvPr>
          <p:cNvSpPr txBox="1"/>
          <p:nvPr/>
        </p:nvSpPr>
        <p:spPr>
          <a:xfrm>
            <a:off x="371475" y="1166842"/>
            <a:ext cx="744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ChatGPT </a:t>
            </a:r>
          </a:p>
          <a:p>
            <a:r>
              <a:rPr lang="en-US" sz="7200" dirty="0"/>
              <a:t>was trained </a:t>
            </a:r>
          </a:p>
          <a:p>
            <a:r>
              <a:rPr lang="en-US" sz="7200" dirty="0"/>
              <a:t>on over </a:t>
            </a:r>
            <a:r>
              <a:rPr lang="en-US" sz="7200" dirty="0">
                <a:solidFill>
                  <a:srgbClr val="FF0000"/>
                </a:solidFill>
              </a:rPr>
              <a:t>300 billion </a:t>
            </a:r>
            <a:r>
              <a:rPr lang="en-US" sz="7200" dirty="0"/>
              <a:t>words!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38716-0670-4F0C-BA61-DE0FCF581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1314450"/>
            <a:ext cx="4229100" cy="4229100"/>
          </a:xfrm>
          <a:custGeom>
            <a:avLst/>
            <a:gdLst>
              <a:gd name="connsiteX0" fmla="*/ 0 w 4229100"/>
              <a:gd name="connsiteY0" fmla="*/ 0 h 4229100"/>
              <a:gd name="connsiteX1" fmla="*/ 486347 w 4229100"/>
              <a:gd name="connsiteY1" fmla="*/ 0 h 4229100"/>
              <a:gd name="connsiteX2" fmla="*/ 1099566 w 4229100"/>
              <a:gd name="connsiteY2" fmla="*/ 0 h 4229100"/>
              <a:gd name="connsiteX3" fmla="*/ 1670495 w 4229100"/>
              <a:gd name="connsiteY3" fmla="*/ 0 h 4229100"/>
              <a:gd name="connsiteX4" fmla="*/ 2072259 w 4229100"/>
              <a:gd name="connsiteY4" fmla="*/ 0 h 4229100"/>
              <a:gd name="connsiteX5" fmla="*/ 2600897 w 4229100"/>
              <a:gd name="connsiteY5" fmla="*/ 0 h 4229100"/>
              <a:gd name="connsiteX6" fmla="*/ 3002661 w 4229100"/>
              <a:gd name="connsiteY6" fmla="*/ 0 h 4229100"/>
              <a:gd name="connsiteX7" fmla="*/ 3489008 w 4229100"/>
              <a:gd name="connsiteY7" fmla="*/ 0 h 4229100"/>
              <a:gd name="connsiteX8" fmla="*/ 4229100 w 4229100"/>
              <a:gd name="connsiteY8" fmla="*/ 0 h 4229100"/>
              <a:gd name="connsiteX9" fmla="*/ 4229100 w 4229100"/>
              <a:gd name="connsiteY9" fmla="*/ 401765 h 4229100"/>
              <a:gd name="connsiteX10" fmla="*/ 4229100 w 4229100"/>
              <a:gd name="connsiteY10" fmla="*/ 888111 h 4229100"/>
              <a:gd name="connsiteX11" fmla="*/ 4229100 w 4229100"/>
              <a:gd name="connsiteY11" fmla="*/ 1289876 h 4229100"/>
              <a:gd name="connsiteX12" fmla="*/ 4229100 w 4229100"/>
              <a:gd name="connsiteY12" fmla="*/ 1860804 h 4229100"/>
              <a:gd name="connsiteX13" fmla="*/ 4229100 w 4229100"/>
              <a:gd name="connsiteY13" fmla="*/ 2474024 h 4229100"/>
              <a:gd name="connsiteX14" fmla="*/ 4229100 w 4229100"/>
              <a:gd name="connsiteY14" fmla="*/ 3044952 h 4229100"/>
              <a:gd name="connsiteX15" fmla="*/ 4229100 w 4229100"/>
              <a:gd name="connsiteY15" fmla="*/ 3573590 h 4229100"/>
              <a:gd name="connsiteX16" fmla="*/ 4229100 w 4229100"/>
              <a:gd name="connsiteY16" fmla="*/ 4229100 h 4229100"/>
              <a:gd name="connsiteX17" fmla="*/ 3785045 w 4229100"/>
              <a:gd name="connsiteY17" fmla="*/ 4229100 h 4229100"/>
              <a:gd name="connsiteX18" fmla="*/ 3256407 w 4229100"/>
              <a:gd name="connsiteY18" fmla="*/ 4229100 h 4229100"/>
              <a:gd name="connsiteX19" fmla="*/ 2770061 w 4229100"/>
              <a:gd name="connsiteY19" fmla="*/ 4229100 h 4229100"/>
              <a:gd name="connsiteX20" fmla="*/ 2241423 w 4229100"/>
              <a:gd name="connsiteY20" fmla="*/ 4229100 h 4229100"/>
              <a:gd name="connsiteX21" fmla="*/ 1628204 w 4229100"/>
              <a:gd name="connsiteY21" fmla="*/ 4229100 h 4229100"/>
              <a:gd name="connsiteX22" fmla="*/ 1057275 w 4229100"/>
              <a:gd name="connsiteY22" fmla="*/ 4229100 h 4229100"/>
              <a:gd name="connsiteX23" fmla="*/ 570929 w 4229100"/>
              <a:gd name="connsiteY23" fmla="*/ 4229100 h 4229100"/>
              <a:gd name="connsiteX24" fmla="*/ 0 w 4229100"/>
              <a:gd name="connsiteY24" fmla="*/ 4229100 h 4229100"/>
              <a:gd name="connsiteX25" fmla="*/ 0 w 4229100"/>
              <a:gd name="connsiteY25" fmla="*/ 3785045 h 4229100"/>
              <a:gd name="connsiteX26" fmla="*/ 0 w 4229100"/>
              <a:gd name="connsiteY26" fmla="*/ 3340989 h 4229100"/>
              <a:gd name="connsiteX27" fmla="*/ 0 w 4229100"/>
              <a:gd name="connsiteY27" fmla="*/ 2727770 h 4229100"/>
              <a:gd name="connsiteX28" fmla="*/ 0 w 4229100"/>
              <a:gd name="connsiteY28" fmla="*/ 2241423 h 4229100"/>
              <a:gd name="connsiteX29" fmla="*/ 0 w 4229100"/>
              <a:gd name="connsiteY29" fmla="*/ 1755077 h 4229100"/>
              <a:gd name="connsiteX30" fmla="*/ 0 w 4229100"/>
              <a:gd name="connsiteY30" fmla="*/ 1311021 h 4229100"/>
              <a:gd name="connsiteX31" fmla="*/ 0 w 4229100"/>
              <a:gd name="connsiteY31" fmla="*/ 866966 h 4229100"/>
              <a:gd name="connsiteX32" fmla="*/ 0 w 4229100"/>
              <a:gd name="connsiteY32" fmla="*/ 0 h 4229100"/>
              <a:gd name="connsiteX0" fmla="*/ 0 w 4229100"/>
              <a:gd name="connsiteY0" fmla="*/ 0 h 4229100"/>
              <a:gd name="connsiteX1" fmla="*/ 613220 w 4229100"/>
              <a:gd name="connsiteY1" fmla="*/ 0 h 4229100"/>
              <a:gd name="connsiteX2" fmla="*/ 1057275 w 4229100"/>
              <a:gd name="connsiteY2" fmla="*/ 0 h 4229100"/>
              <a:gd name="connsiteX3" fmla="*/ 1628204 w 4229100"/>
              <a:gd name="connsiteY3" fmla="*/ 0 h 4229100"/>
              <a:gd name="connsiteX4" fmla="*/ 2241423 w 4229100"/>
              <a:gd name="connsiteY4" fmla="*/ 0 h 4229100"/>
              <a:gd name="connsiteX5" fmla="*/ 2685479 w 4229100"/>
              <a:gd name="connsiteY5" fmla="*/ 0 h 4229100"/>
              <a:gd name="connsiteX6" fmla="*/ 3256407 w 4229100"/>
              <a:gd name="connsiteY6" fmla="*/ 0 h 4229100"/>
              <a:gd name="connsiteX7" fmla="*/ 3742754 w 4229100"/>
              <a:gd name="connsiteY7" fmla="*/ 0 h 4229100"/>
              <a:gd name="connsiteX8" fmla="*/ 4229100 w 4229100"/>
              <a:gd name="connsiteY8" fmla="*/ 0 h 4229100"/>
              <a:gd name="connsiteX9" fmla="*/ 4229100 w 4229100"/>
              <a:gd name="connsiteY9" fmla="*/ 613220 h 4229100"/>
              <a:gd name="connsiteX10" fmla="*/ 4229100 w 4229100"/>
              <a:gd name="connsiteY10" fmla="*/ 1141857 h 4229100"/>
              <a:gd name="connsiteX11" fmla="*/ 4229100 w 4229100"/>
              <a:gd name="connsiteY11" fmla="*/ 1670495 h 4229100"/>
              <a:gd name="connsiteX12" fmla="*/ 4229100 w 4229100"/>
              <a:gd name="connsiteY12" fmla="*/ 2199132 h 4229100"/>
              <a:gd name="connsiteX13" fmla="*/ 4229100 w 4229100"/>
              <a:gd name="connsiteY13" fmla="*/ 2812352 h 4229100"/>
              <a:gd name="connsiteX14" fmla="*/ 4229100 w 4229100"/>
              <a:gd name="connsiteY14" fmla="*/ 3256407 h 4229100"/>
              <a:gd name="connsiteX15" fmla="*/ 4229100 w 4229100"/>
              <a:gd name="connsiteY15" fmla="*/ 4229100 h 4229100"/>
              <a:gd name="connsiteX16" fmla="*/ 3615881 w 4229100"/>
              <a:gd name="connsiteY16" fmla="*/ 4229100 h 4229100"/>
              <a:gd name="connsiteX17" fmla="*/ 3002661 w 4229100"/>
              <a:gd name="connsiteY17" fmla="*/ 4229100 h 4229100"/>
              <a:gd name="connsiteX18" fmla="*/ 2474024 w 4229100"/>
              <a:gd name="connsiteY18" fmla="*/ 4229100 h 4229100"/>
              <a:gd name="connsiteX19" fmla="*/ 1860804 w 4229100"/>
              <a:gd name="connsiteY19" fmla="*/ 4229100 h 4229100"/>
              <a:gd name="connsiteX20" fmla="*/ 1332167 w 4229100"/>
              <a:gd name="connsiteY20" fmla="*/ 4229100 h 4229100"/>
              <a:gd name="connsiteX21" fmla="*/ 845820 w 4229100"/>
              <a:gd name="connsiteY21" fmla="*/ 4229100 h 4229100"/>
              <a:gd name="connsiteX22" fmla="*/ 0 w 4229100"/>
              <a:gd name="connsiteY22" fmla="*/ 4229100 h 4229100"/>
              <a:gd name="connsiteX23" fmla="*/ 0 w 4229100"/>
              <a:gd name="connsiteY23" fmla="*/ 3615881 h 4229100"/>
              <a:gd name="connsiteX24" fmla="*/ 0 w 4229100"/>
              <a:gd name="connsiteY24" fmla="*/ 3044952 h 4229100"/>
              <a:gd name="connsiteX25" fmla="*/ 0 w 4229100"/>
              <a:gd name="connsiteY25" fmla="*/ 2474024 h 4229100"/>
              <a:gd name="connsiteX26" fmla="*/ 0 w 4229100"/>
              <a:gd name="connsiteY26" fmla="*/ 2029968 h 4229100"/>
              <a:gd name="connsiteX27" fmla="*/ 0 w 4229100"/>
              <a:gd name="connsiteY27" fmla="*/ 1501331 h 4229100"/>
              <a:gd name="connsiteX28" fmla="*/ 0 w 4229100"/>
              <a:gd name="connsiteY28" fmla="*/ 930402 h 4229100"/>
              <a:gd name="connsiteX29" fmla="*/ 0 w 4229100"/>
              <a:gd name="connsiteY29" fmla="*/ 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29100" h="4229100" fill="none" extrusionOk="0">
                <a:moveTo>
                  <a:pt x="0" y="0"/>
                </a:moveTo>
                <a:cubicBezTo>
                  <a:pt x="207407" y="-25219"/>
                  <a:pt x="257489" y="34317"/>
                  <a:pt x="486347" y="0"/>
                </a:cubicBezTo>
                <a:cubicBezTo>
                  <a:pt x="706703" y="-26015"/>
                  <a:pt x="848238" y="-4080"/>
                  <a:pt x="1099566" y="0"/>
                </a:cubicBezTo>
                <a:cubicBezTo>
                  <a:pt x="1364234" y="-4813"/>
                  <a:pt x="1455589" y="69809"/>
                  <a:pt x="1670495" y="0"/>
                </a:cubicBezTo>
                <a:cubicBezTo>
                  <a:pt x="1868597" y="-59184"/>
                  <a:pt x="1948296" y="-9380"/>
                  <a:pt x="2072259" y="0"/>
                </a:cubicBezTo>
                <a:cubicBezTo>
                  <a:pt x="2172530" y="8537"/>
                  <a:pt x="2457427" y="22460"/>
                  <a:pt x="2600897" y="0"/>
                </a:cubicBezTo>
                <a:cubicBezTo>
                  <a:pt x="2746772" y="7832"/>
                  <a:pt x="2839674" y="21744"/>
                  <a:pt x="3002661" y="0"/>
                </a:cubicBezTo>
                <a:cubicBezTo>
                  <a:pt x="3189552" y="-5084"/>
                  <a:pt x="3318999" y="-10506"/>
                  <a:pt x="3489008" y="0"/>
                </a:cubicBezTo>
                <a:cubicBezTo>
                  <a:pt x="3664264" y="-26714"/>
                  <a:pt x="3969061" y="-43964"/>
                  <a:pt x="4229100" y="0"/>
                </a:cubicBezTo>
                <a:cubicBezTo>
                  <a:pt x="4262521" y="103255"/>
                  <a:pt x="4178782" y="272010"/>
                  <a:pt x="4229100" y="401765"/>
                </a:cubicBezTo>
                <a:cubicBezTo>
                  <a:pt x="4289241" y="523560"/>
                  <a:pt x="4237699" y="670195"/>
                  <a:pt x="4229100" y="888111"/>
                </a:cubicBezTo>
                <a:cubicBezTo>
                  <a:pt x="4242385" y="1134230"/>
                  <a:pt x="4200847" y="1188462"/>
                  <a:pt x="4229100" y="1289876"/>
                </a:cubicBezTo>
                <a:cubicBezTo>
                  <a:pt x="4232546" y="1412374"/>
                  <a:pt x="4260434" y="1623860"/>
                  <a:pt x="4229100" y="1860804"/>
                </a:cubicBezTo>
                <a:cubicBezTo>
                  <a:pt x="4243893" y="2066203"/>
                  <a:pt x="4201097" y="2354785"/>
                  <a:pt x="4229100" y="2474024"/>
                </a:cubicBezTo>
                <a:cubicBezTo>
                  <a:pt x="4252640" y="2626614"/>
                  <a:pt x="4182614" y="2757976"/>
                  <a:pt x="4229100" y="3044952"/>
                </a:cubicBezTo>
                <a:cubicBezTo>
                  <a:pt x="4256822" y="3336409"/>
                  <a:pt x="4172978" y="3354092"/>
                  <a:pt x="4229100" y="3573590"/>
                </a:cubicBezTo>
                <a:cubicBezTo>
                  <a:pt x="4284390" y="3787639"/>
                  <a:pt x="4161706" y="3918961"/>
                  <a:pt x="4229100" y="4229100"/>
                </a:cubicBezTo>
                <a:cubicBezTo>
                  <a:pt x="4038804" y="4261451"/>
                  <a:pt x="3984698" y="4183711"/>
                  <a:pt x="3785045" y="4229100"/>
                </a:cubicBezTo>
                <a:cubicBezTo>
                  <a:pt x="3541155" y="4280403"/>
                  <a:pt x="3446705" y="4174380"/>
                  <a:pt x="3256407" y="4229100"/>
                </a:cubicBezTo>
                <a:cubicBezTo>
                  <a:pt x="3038489" y="4301443"/>
                  <a:pt x="2958281" y="4222137"/>
                  <a:pt x="2770061" y="4229100"/>
                </a:cubicBezTo>
                <a:cubicBezTo>
                  <a:pt x="2577310" y="4242471"/>
                  <a:pt x="2457656" y="4194001"/>
                  <a:pt x="2241423" y="4229100"/>
                </a:cubicBezTo>
                <a:cubicBezTo>
                  <a:pt x="2004252" y="4257588"/>
                  <a:pt x="1732844" y="4184187"/>
                  <a:pt x="1628204" y="4229100"/>
                </a:cubicBezTo>
                <a:cubicBezTo>
                  <a:pt x="1459131" y="4276899"/>
                  <a:pt x="1298709" y="4176233"/>
                  <a:pt x="1057275" y="4229100"/>
                </a:cubicBezTo>
                <a:cubicBezTo>
                  <a:pt x="810610" y="4289691"/>
                  <a:pt x="807166" y="4191759"/>
                  <a:pt x="570929" y="4229100"/>
                </a:cubicBezTo>
                <a:cubicBezTo>
                  <a:pt x="366632" y="4251672"/>
                  <a:pt x="219627" y="4199360"/>
                  <a:pt x="0" y="4229100"/>
                </a:cubicBezTo>
                <a:cubicBezTo>
                  <a:pt x="-86825" y="4119333"/>
                  <a:pt x="75975" y="3977268"/>
                  <a:pt x="0" y="3785045"/>
                </a:cubicBezTo>
                <a:cubicBezTo>
                  <a:pt x="-43823" y="3559205"/>
                  <a:pt x="22720" y="3506137"/>
                  <a:pt x="0" y="3340989"/>
                </a:cubicBezTo>
                <a:cubicBezTo>
                  <a:pt x="-9725" y="3158779"/>
                  <a:pt x="44312" y="2880194"/>
                  <a:pt x="0" y="2727770"/>
                </a:cubicBezTo>
                <a:cubicBezTo>
                  <a:pt x="-52796" y="2601458"/>
                  <a:pt x="27661" y="2375335"/>
                  <a:pt x="0" y="2241423"/>
                </a:cubicBezTo>
                <a:cubicBezTo>
                  <a:pt x="-4881" y="2079287"/>
                  <a:pt x="37724" y="1929594"/>
                  <a:pt x="0" y="1755077"/>
                </a:cubicBezTo>
                <a:cubicBezTo>
                  <a:pt x="-33487" y="1582069"/>
                  <a:pt x="40662" y="1503290"/>
                  <a:pt x="0" y="1311021"/>
                </a:cubicBezTo>
                <a:cubicBezTo>
                  <a:pt x="-23464" y="1079827"/>
                  <a:pt x="38261" y="963026"/>
                  <a:pt x="0" y="866966"/>
                </a:cubicBezTo>
                <a:cubicBezTo>
                  <a:pt x="-54607" y="724719"/>
                  <a:pt x="17944" y="206001"/>
                  <a:pt x="0" y="0"/>
                </a:cubicBezTo>
                <a:close/>
              </a:path>
              <a:path w="4229100" h="4229100" stroke="0" extrusionOk="0">
                <a:moveTo>
                  <a:pt x="0" y="0"/>
                </a:moveTo>
                <a:cubicBezTo>
                  <a:pt x="157708" y="-26589"/>
                  <a:pt x="318667" y="107321"/>
                  <a:pt x="613220" y="0"/>
                </a:cubicBezTo>
                <a:cubicBezTo>
                  <a:pt x="917025" y="-66508"/>
                  <a:pt x="903695" y="33322"/>
                  <a:pt x="1057275" y="0"/>
                </a:cubicBezTo>
                <a:cubicBezTo>
                  <a:pt x="1211018" y="-74449"/>
                  <a:pt x="1508413" y="15357"/>
                  <a:pt x="1628204" y="0"/>
                </a:cubicBezTo>
                <a:cubicBezTo>
                  <a:pt x="1748637" y="-82671"/>
                  <a:pt x="1992330" y="97618"/>
                  <a:pt x="2241423" y="0"/>
                </a:cubicBezTo>
                <a:cubicBezTo>
                  <a:pt x="2525473" y="-67141"/>
                  <a:pt x="2552572" y="44114"/>
                  <a:pt x="2685479" y="0"/>
                </a:cubicBezTo>
                <a:cubicBezTo>
                  <a:pt x="2828589" y="-44857"/>
                  <a:pt x="3080724" y="12800"/>
                  <a:pt x="3256407" y="0"/>
                </a:cubicBezTo>
                <a:cubicBezTo>
                  <a:pt x="3423561" y="-45970"/>
                  <a:pt x="3645917" y="42198"/>
                  <a:pt x="3742754" y="0"/>
                </a:cubicBezTo>
                <a:cubicBezTo>
                  <a:pt x="3869716" y="-34653"/>
                  <a:pt x="3971270" y="21803"/>
                  <a:pt x="4229100" y="0"/>
                </a:cubicBezTo>
                <a:cubicBezTo>
                  <a:pt x="4296674" y="207112"/>
                  <a:pt x="4233929" y="440141"/>
                  <a:pt x="4229100" y="613220"/>
                </a:cubicBezTo>
                <a:cubicBezTo>
                  <a:pt x="4209811" y="773579"/>
                  <a:pt x="4194497" y="1047135"/>
                  <a:pt x="4229100" y="1141857"/>
                </a:cubicBezTo>
                <a:cubicBezTo>
                  <a:pt x="4306436" y="1225544"/>
                  <a:pt x="4211430" y="1560397"/>
                  <a:pt x="4229100" y="1670495"/>
                </a:cubicBezTo>
                <a:cubicBezTo>
                  <a:pt x="4278023" y="1787445"/>
                  <a:pt x="4154315" y="2047933"/>
                  <a:pt x="4229100" y="2199132"/>
                </a:cubicBezTo>
                <a:cubicBezTo>
                  <a:pt x="4313484" y="2320819"/>
                  <a:pt x="4219163" y="2650543"/>
                  <a:pt x="4229100" y="2812352"/>
                </a:cubicBezTo>
                <a:cubicBezTo>
                  <a:pt x="4242224" y="3004804"/>
                  <a:pt x="4223693" y="3126588"/>
                  <a:pt x="4229100" y="3256407"/>
                </a:cubicBezTo>
                <a:cubicBezTo>
                  <a:pt x="4230040" y="3405410"/>
                  <a:pt x="4140025" y="3764066"/>
                  <a:pt x="4229100" y="4229100"/>
                </a:cubicBezTo>
                <a:cubicBezTo>
                  <a:pt x="3985800" y="4243896"/>
                  <a:pt x="3864037" y="4184533"/>
                  <a:pt x="3615881" y="4229100"/>
                </a:cubicBezTo>
                <a:cubicBezTo>
                  <a:pt x="3378781" y="4280652"/>
                  <a:pt x="3268981" y="4129603"/>
                  <a:pt x="3002661" y="4229100"/>
                </a:cubicBezTo>
                <a:cubicBezTo>
                  <a:pt x="2754830" y="4306579"/>
                  <a:pt x="2639269" y="4167007"/>
                  <a:pt x="2474024" y="4229100"/>
                </a:cubicBezTo>
                <a:cubicBezTo>
                  <a:pt x="2328003" y="4271918"/>
                  <a:pt x="1998758" y="4194126"/>
                  <a:pt x="1860804" y="4229100"/>
                </a:cubicBezTo>
                <a:cubicBezTo>
                  <a:pt x="1733659" y="4271596"/>
                  <a:pt x="1513021" y="4183113"/>
                  <a:pt x="1332167" y="4229100"/>
                </a:cubicBezTo>
                <a:cubicBezTo>
                  <a:pt x="1164349" y="4272628"/>
                  <a:pt x="1098478" y="4199082"/>
                  <a:pt x="845820" y="4229100"/>
                </a:cubicBezTo>
                <a:cubicBezTo>
                  <a:pt x="633268" y="4261999"/>
                  <a:pt x="406832" y="4138150"/>
                  <a:pt x="0" y="4229100"/>
                </a:cubicBezTo>
                <a:cubicBezTo>
                  <a:pt x="-42271" y="3957118"/>
                  <a:pt x="3680" y="3851336"/>
                  <a:pt x="0" y="3615881"/>
                </a:cubicBezTo>
                <a:cubicBezTo>
                  <a:pt x="-12063" y="3352547"/>
                  <a:pt x="71087" y="3199126"/>
                  <a:pt x="0" y="3044952"/>
                </a:cubicBezTo>
                <a:cubicBezTo>
                  <a:pt x="-48776" y="2885816"/>
                  <a:pt x="20528" y="2736532"/>
                  <a:pt x="0" y="2474024"/>
                </a:cubicBezTo>
                <a:cubicBezTo>
                  <a:pt x="-29175" y="2236179"/>
                  <a:pt x="426" y="2129346"/>
                  <a:pt x="0" y="2029968"/>
                </a:cubicBezTo>
                <a:cubicBezTo>
                  <a:pt x="-34163" y="1908710"/>
                  <a:pt x="-3381" y="1709223"/>
                  <a:pt x="0" y="1501331"/>
                </a:cubicBezTo>
                <a:cubicBezTo>
                  <a:pt x="-2665" y="1274308"/>
                  <a:pt x="69898" y="1074074"/>
                  <a:pt x="0" y="930402"/>
                </a:cubicBezTo>
                <a:cubicBezTo>
                  <a:pt x="-64246" y="670380"/>
                  <a:pt x="91588" y="359430"/>
                  <a:pt x="0" y="0"/>
                </a:cubicBezTo>
                <a:close/>
              </a:path>
              <a:path w="4229100" h="4229100" fill="none" stroke="0" extrusionOk="0">
                <a:moveTo>
                  <a:pt x="0" y="0"/>
                </a:moveTo>
                <a:cubicBezTo>
                  <a:pt x="226998" y="-26968"/>
                  <a:pt x="240025" y="36444"/>
                  <a:pt x="486347" y="0"/>
                </a:cubicBezTo>
                <a:cubicBezTo>
                  <a:pt x="743206" y="-49028"/>
                  <a:pt x="829654" y="4228"/>
                  <a:pt x="1099566" y="0"/>
                </a:cubicBezTo>
                <a:cubicBezTo>
                  <a:pt x="1345447" y="-10049"/>
                  <a:pt x="1449025" y="64939"/>
                  <a:pt x="1670495" y="0"/>
                </a:cubicBezTo>
                <a:cubicBezTo>
                  <a:pt x="1879054" y="-39317"/>
                  <a:pt x="1944192" y="10665"/>
                  <a:pt x="2072259" y="0"/>
                </a:cubicBezTo>
                <a:cubicBezTo>
                  <a:pt x="2213569" y="20787"/>
                  <a:pt x="2487921" y="22733"/>
                  <a:pt x="2600897" y="0"/>
                </a:cubicBezTo>
                <a:cubicBezTo>
                  <a:pt x="2741089" y="-29368"/>
                  <a:pt x="2865122" y="4097"/>
                  <a:pt x="3002661" y="0"/>
                </a:cubicBezTo>
                <a:cubicBezTo>
                  <a:pt x="3117576" y="-22067"/>
                  <a:pt x="3319956" y="5791"/>
                  <a:pt x="3489008" y="0"/>
                </a:cubicBezTo>
                <a:cubicBezTo>
                  <a:pt x="3669538" y="-13061"/>
                  <a:pt x="3954277" y="63141"/>
                  <a:pt x="4229100" y="0"/>
                </a:cubicBezTo>
                <a:cubicBezTo>
                  <a:pt x="4269385" y="97033"/>
                  <a:pt x="4185435" y="292038"/>
                  <a:pt x="4229100" y="401765"/>
                </a:cubicBezTo>
                <a:cubicBezTo>
                  <a:pt x="4262391" y="493593"/>
                  <a:pt x="4175112" y="671892"/>
                  <a:pt x="4229100" y="888111"/>
                </a:cubicBezTo>
                <a:cubicBezTo>
                  <a:pt x="4261396" y="1120381"/>
                  <a:pt x="4210030" y="1195997"/>
                  <a:pt x="4229100" y="1289876"/>
                </a:cubicBezTo>
                <a:cubicBezTo>
                  <a:pt x="4306469" y="1406096"/>
                  <a:pt x="4225435" y="1662850"/>
                  <a:pt x="4229100" y="1860804"/>
                </a:cubicBezTo>
                <a:cubicBezTo>
                  <a:pt x="4210879" y="2077869"/>
                  <a:pt x="4161649" y="2346526"/>
                  <a:pt x="4229100" y="2474024"/>
                </a:cubicBezTo>
                <a:cubicBezTo>
                  <a:pt x="4268977" y="2626149"/>
                  <a:pt x="4176123" y="2753693"/>
                  <a:pt x="4229100" y="3044952"/>
                </a:cubicBezTo>
                <a:cubicBezTo>
                  <a:pt x="4274963" y="3321837"/>
                  <a:pt x="4181906" y="3363683"/>
                  <a:pt x="4229100" y="3573590"/>
                </a:cubicBezTo>
                <a:cubicBezTo>
                  <a:pt x="4283251" y="3795501"/>
                  <a:pt x="4196120" y="3954312"/>
                  <a:pt x="4229100" y="4229100"/>
                </a:cubicBezTo>
                <a:cubicBezTo>
                  <a:pt x="4034871" y="4248809"/>
                  <a:pt x="3990602" y="4181569"/>
                  <a:pt x="3785045" y="4229100"/>
                </a:cubicBezTo>
                <a:cubicBezTo>
                  <a:pt x="3574725" y="4320194"/>
                  <a:pt x="3465618" y="4147351"/>
                  <a:pt x="3256407" y="4229100"/>
                </a:cubicBezTo>
                <a:cubicBezTo>
                  <a:pt x="3065027" y="4275371"/>
                  <a:pt x="2954664" y="4215248"/>
                  <a:pt x="2770061" y="4229100"/>
                </a:cubicBezTo>
                <a:cubicBezTo>
                  <a:pt x="2586698" y="4241444"/>
                  <a:pt x="2468690" y="4202228"/>
                  <a:pt x="2241423" y="4229100"/>
                </a:cubicBezTo>
                <a:cubicBezTo>
                  <a:pt x="2007445" y="4246290"/>
                  <a:pt x="1756610" y="4162123"/>
                  <a:pt x="1628204" y="4229100"/>
                </a:cubicBezTo>
                <a:cubicBezTo>
                  <a:pt x="1502878" y="4226046"/>
                  <a:pt x="1340226" y="4209845"/>
                  <a:pt x="1057275" y="4229100"/>
                </a:cubicBezTo>
                <a:cubicBezTo>
                  <a:pt x="791147" y="4276634"/>
                  <a:pt x="787829" y="4205692"/>
                  <a:pt x="570929" y="4229100"/>
                </a:cubicBezTo>
                <a:cubicBezTo>
                  <a:pt x="337917" y="4295755"/>
                  <a:pt x="216797" y="4196020"/>
                  <a:pt x="0" y="4229100"/>
                </a:cubicBezTo>
                <a:cubicBezTo>
                  <a:pt x="-25607" y="4150814"/>
                  <a:pt x="51148" y="3965317"/>
                  <a:pt x="0" y="3785045"/>
                </a:cubicBezTo>
                <a:cubicBezTo>
                  <a:pt x="-25610" y="3594441"/>
                  <a:pt x="6724" y="3527646"/>
                  <a:pt x="0" y="3340989"/>
                </a:cubicBezTo>
                <a:cubicBezTo>
                  <a:pt x="-9885" y="3135848"/>
                  <a:pt x="30776" y="2863987"/>
                  <a:pt x="0" y="2727770"/>
                </a:cubicBezTo>
                <a:cubicBezTo>
                  <a:pt x="-39575" y="2554559"/>
                  <a:pt x="40893" y="2365438"/>
                  <a:pt x="0" y="2241423"/>
                </a:cubicBezTo>
                <a:cubicBezTo>
                  <a:pt x="-21935" y="2130225"/>
                  <a:pt x="46525" y="1948975"/>
                  <a:pt x="0" y="1755077"/>
                </a:cubicBezTo>
                <a:cubicBezTo>
                  <a:pt x="-33369" y="1546678"/>
                  <a:pt x="44903" y="1505805"/>
                  <a:pt x="0" y="1311021"/>
                </a:cubicBezTo>
                <a:cubicBezTo>
                  <a:pt x="-59090" y="1095353"/>
                  <a:pt x="38783" y="977872"/>
                  <a:pt x="0" y="866966"/>
                </a:cubicBezTo>
                <a:cubicBezTo>
                  <a:pt x="-27921" y="742943"/>
                  <a:pt x="72987" y="30514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33739952">
                  <a:custGeom>
                    <a:avLst/>
                    <a:gdLst>
                      <a:gd name="connsiteX0" fmla="*/ 0 w 4229100"/>
                      <a:gd name="connsiteY0" fmla="*/ 0 h 4229100"/>
                      <a:gd name="connsiteX1" fmla="*/ 486347 w 4229100"/>
                      <a:gd name="connsiteY1" fmla="*/ 0 h 4229100"/>
                      <a:gd name="connsiteX2" fmla="*/ 1099566 w 4229100"/>
                      <a:gd name="connsiteY2" fmla="*/ 0 h 4229100"/>
                      <a:gd name="connsiteX3" fmla="*/ 1670495 w 4229100"/>
                      <a:gd name="connsiteY3" fmla="*/ 0 h 4229100"/>
                      <a:gd name="connsiteX4" fmla="*/ 2072259 w 4229100"/>
                      <a:gd name="connsiteY4" fmla="*/ 0 h 4229100"/>
                      <a:gd name="connsiteX5" fmla="*/ 2600897 w 4229100"/>
                      <a:gd name="connsiteY5" fmla="*/ 0 h 4229100"/>
                      <a:gd name="connsiteX6" fmla="*/ 3002661 w 4229100"/>
                      <a:gd name="connsiteY6" fmla="*/ 0 h 4229100"/>
                      <a:gd name="connsiteX7" fmla="*/ 3489008 w 4229100"/>
                      <a:gd name="connsiteY7" fmla="*/ 0 h 4229100"/>
                      <a:gd name="connsiteX8" fmla="*/ 4229100 w 4229100"/>
                      <a:gd name="connsiteY8" fmla="*/ 0 h 4229100"/>
                      <a:gd name="connsiteX9" fmla="*/ 4229100 w 4229100"/>
                      <a:gd name="connsiteY9" fmla="*/ 401765 h 4229100"/>
                      <a:gd name="connsiteX10" fmla="*/ 4229100 w 4229100"/>
                      <a:gd name="connsiteY10" fmla="*/ 888111 h 4229100"/>
                      <a:gd name="connsiteX11" fmla="*/ 4229100 w 4229100"/>
                      <a:gd name="connsiteY11" fmla="*/ 1289876 h 4229100"/>
                      <a:gd name="connsiteX12" fmla="*/ 4229100 w 4229100"/>
                      <a:gd name="connsiteY12" fmla="*/ 1860804 h 4229100"/>
                      <a:gd name="connsiteX13" fmla="*/ 4229100 w 4229100"/>
                      <a:gd name="connsiteY13" fmla="*/ 2474024 h 4229100"/>
                      <a:gd name="connsiteX14" fmla="*/ 4229100 w 4229100"/>
                      <a:gd name="connsiteY14" fmla="*/ 3044952 h 4229100"/>
                      <a:gd name="connsiteX15" fmla="*/ 4229100 w 4229100"/>
                      <a:gd name="connsiteY15" fmla="*/ 3573590 h 4229100"/>
                      <a:gd name="connsiteX16" fmla="*/ 4229100 w 4229100"/>
                      <a:gd name="connsiteY16" fmla="*/ 4229100 h 4229100"/>
                      <a:gd name="connsiteX17" fmla="*/ 3785045 w 4229100"/>
                      <a:gd name="connsiteY17" fmla="*/ 4229100 h 4229100"/>
                      <a:gd name="connsiteX18" fmla="*/ 3256407 w 4229100"/>
                      <a:gd name="connsiteY18" fmla="*/ 4229100 h 4229100"/>
                      <a:gd name="connsiteX19" fmla="*/ 2770061 w 4229100"/>
                      <a:gd name="connsiteY19" fmla="*/ 4229100 h 4229100"/>
                      <a:gd name="connsiteX20" fmla="*/ 2241423 w 4229100"/>
                      <a:gd name="connsiteY20" fmla="*/ 4229100 h 4229100"/>
                      <a:gd name="connsiteX21" fmla="*/ 1628204 w 4229100"/>
                      <a:gd name="connsiteY21" fmla="*/ 4229100 h 4229100"/>
                      <a:gd name="connsiteX22" fmla="*/ 1057275 w 4229100"/>
                      <a:gd name="connsiteY22" fmla="*/ 4229100 h 4229100"/>
                      <a:gd name="connsiteX23" fmla="*/ 570929 w 4229100"/>
                      <a:gd name="connsiteY23" fmla="*/ 4229100 h 4229100"/>
                      <a:gd name="connsiteX24" fmla="*/ 0 w 4229100"/>
                      <a:gd name="connsiteY24" fmla="*/ 4229100 h 4229100"/>
                      <a:gd name="connsiteX25" fmla="*/ 0 w 4229100"/>
                      <a:gd name="connsiteY25" fmla="*/ 3785045 h 4229100"/>
                      <a:gd name="connsiteX26" fmla="*/ 0 w 4229100"/>
                      <a:gd name="connsiteY26" fmla="*/ 3340989 h 4229100"/>
                      <a:gd name="connsiteX27" fmla="*/ 0 w 4229100"/>
                      <a:gd name="connsiteY27" fmla="*/ 2727770 h 4229100"/>
                      <a:gd name="connsiteX28" fmla="*/ 0 w 4229100"/>
                      <a:gd name="connsiteY28" fmla="*/ 2241423 h 4229100"/>
                      <a:gd name="connsiteX29" fmla="*/ 0 w 4229100"/>
                      <a:gd name="connsiteY29" fmla="*/ 1755077 h 4229100"/>
                      <a:gd name="connsiteX30" fmla="*/ 0 w 4229100"/>
                      <a:gd name="connsiteY30" fmla="*/ 1311021 h 4229100"/>
                      <a:gd name="connsiteX31" fmla="*/ 0 w 4229100"/>
                      <a:gd name="connsiteY31" fmla="*/ 866966 h 4229100"/>
                      <a:gd name="connsiteX32" fmla="*/ 0 w 4229100"/>
                      <a:gd name="connsiteY32" fmla="*/ 0 h 422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229100" h="4229100" fill="none" extrusionOk="0">
                        <a:moveTo>
                          <a:pt x="0" y="0"/>
                        </a:moveTo>
                        <a:cubicBezTo>
                          <a:pt x="225305" y="-28602"/>
                          <a:pt x="244082" y="32922"/>
                          <a:pt x="486347" y="0"/>
                        </a:cubicBezTo>
                        <a:cubicBezTo>
                          <a:pt x="728612" y="-32922"/>
                          <a:pt x="846691" y="12438"/>
                          <a:pt x="1099566" y="0"/>
                        </a:cubicBezTo>
                        <a:cubicBezTo>
                          <a:pt x="1352441" y="-12438"/>
                          <a:pt x="1457381" y="58535"/>
                          <a:pt x="1670495" y="0"/>
                        </a:cubicBezTo>
                        <a:cubicBezTo>
                          <a:pt x="1883609" y="-58535"/>
                          <a:pt x="1939754" y="12392"/>
                          <a:pt x="2072259" y="0"/>
                        </a:cubicBezTo>
                        <a:cubicBezTo>
                          <a:pt x="2204764" y="-12392"/>
                          <a:pt x="2451023" y="18005"/>
                          <a:pt x="2600897" y="0"/>
                        </a:cubicBezTo>
                        <a:cubicBezTo>
                          <a:pt x="2750771" y="-18005"/>
                          <a:pt x="2854852" y="15345"/>
                          <a:pt x="3002661" y="0"/>
                        </a:cubicBezTo>
                        <a:cubicBezTo>
                          <a:pt x="3150470" y="-15345"/>
                          <a:pt x="3323662" y="11688"/>
                          <a:pt x="3489008" y="0"/>
                        </a:cubicBezTo>
                        <a:cubicBezTo>
                          <a:pt x="3654354" y="-11688"/>
                          <a:pt x="3977496" y="23937"/>
                          <a:pt x="4229100" y="0"/>
                        </a:cubicBezTo>
                        <a:cubicBezTo>
                          <a:pt x="4260346" y="101372"/>
                          <a:pt x="4188047" y="282199"/>
                          <a:pt x="4229100" y="401765"/>
                        </a:cubicBezTo>
                        <a:cubicBezTo>
                          <a:pt x="4270153" y="521331"/>
                          <a:pt x="4211311" y="657569"/>
                          <a:pt x="4229100" y="888111"/>
                        </a:cubicBezTo>
                        <a:cubicBezTo>
                          <a:pt x="4246889" y="1118653"/>
                          <a:pt x="4204221" y="1197694"/>
                          <a:pt x="4229100" y="1289876"/>
                        </a:cubicBezTo>
                        <a:cubicBezTo>
                          <a:pt x="4253979" y="1382059"/>
                          <a:pt x="4207816" y="1649573"/>
                          <a:pt x="4229100" y="1860804"/>
                        </a:cubicBezTo>
                        <a:cubicBezTo>
                          <a:pt x="4250384" y="2072035"/>
                          <a:pt x="4188753" y="2314628"/>
                          <a:pt x="4229100" y="2474024"/>
                        </a:cubicBezTo>
                        <a:cubicBezTo>
                          <a:pt x="4269447" y="2633420"/>
                          <a:pt x="4184476" y="2763352"/>
                          <a:pt x="4229100" y="3044952"/>
                        </a:cubicBezTo>
                        <a:cubicBezTo>
                          <a:pt x="4273724" y="3326552"/>
                          <a:pt x="4170392" y="3355147"/>
                          <a:pt x="4229100" y="3573590"/>
                        </a:cubicBezTo>
                        <a:cubicBezTo>
                          <a:pt x="4287808" y="3792033"/>
                          <a:pt x="4162872" y="3945294"/>
                          <a:pt x="4229100" y="4229100"/>
                        </a:cubicBezTo>
                        <a:cubicBezTo>
                          <a:pt x="4039008" y="4250695"/>
                          <a:pt x="3988188" y="4183626"/>
                          <a:pt x="3785045" y="4229100"/>
                        </a:cubicBezTo>
                        <a:cubicBezTo>
                          <a:pt x="3581903" y="4274574"/>
                          <a:pt x="3462972" y="4174924"/>
                          <a:pt x="3256407" y="4229100"/>
                        </a:cubicBezTo>
                        <a:cubicBezTo>
                          <a:pt x="3049842" y="4283276"/>
                          <a:pt x="2956037" y="4217828"/>
                          <a:pt x="2770061" y="4229100"/>
                        </a:cubicBezTo>
                        <a:cubicBezTo>
                          <a:pt x="2584085" y="4240372"/>
                          <a:pt x="2462818" y="4196755"/>
                          <a:pt x="2241423" y="4229100"/>
                        </a:cubicBezTo>
                        <a:cubicBezTo>
                          <a:pt x="2020028" y="4261445"/>
                          <a:pt x="1770737" y="4202234"/>
                          <a:pt x="1628204" y="4229100"/>
                        </a:cubicBezTo>
                        <a:cubicBezTo>
                          <a:pt x="1485671" y="4255966"/>
                          <a:pt x="1317883" y="4168498"/>
                          <a:pt x="1057275" y="4229100"/>
                        </a:cubicBezTo>
                        <a:cubicBezTo>
                          <a:pt x="796667" y="4289702"/>
                          <a:pt x="783700" y="4184158"/>
                          <a:pt x="570929" y="4229100"/>
                        </a:cubicBezTo>
                        <a:cubicBezTo>
                          <a:pt x="358158" y="4274042"/>
                          <a:pt x="176743" y="4210622"/>
                          <a:pt x="0" y="4229100"/>
                        </a:cubicBezTo>
                        <a:cubicBezTo>
                          <a:pt x="-49585" y="4137391"/>
                          <a:pt x="39716" y="3988619"/>
                          <a:pt x="0" y="3785045"/>
                        </a:cubicBezTo>
                        <a:cubicBezTo>
                          <a:pt x="-39716" y="3581471"/>
                          <a:pt x="12940" y="3510963"/>
                          <a:pt x="0" y="3340989"/>
                        </a:cubicBezTo>
                        <a:cubicBezTo>
                          <a:pt x="-12940" y="3171015"/>
                          <a:pt x="43768" y="2867076"/>
                          <a:pt x="0" y="2727770"/>
                        </a:cubicBezTo>
                        <a:cubicBezTo>
                          <a:pt x="-43768" y="2588464"/>
                          <a:pt x="22810" y="2380294"/>
                          <a:pt x="0" y="2241423"/>
                        </a:cubicBezTo>
                        <a:cubicBezTo>
                          <a:pt x="-22810" y="2102552"/>
                          <a:pt x="48154" y="1936030"/>
                          <a:pt x="0" y="1755077"/>
                        </a:cubicBezTo>
                        <a:cubicBezTo>
                          <a:pt x="-48154" y="1574124"/>
                          <a:pt x="43896" y="1520826"/>
                          <a:pt x="0" y="1311021"/>
                        </a:cubicBezTo>
                        <a:cubicBezTo>
                          <a:pt x="-43896" y="1101216"/>
                          <a:pt x="33758" y="988112"/>
                          <a:pt x="0" y="866966"/>
                        </a:cubicBezTo>
                        <a:cubicBezTo>
                          <a:pt x="-33758" y="745821"/>
                          <a:pt x="40349" y="270717"/>
                          <a:pt x="0" y="0"/>
                        </a:cubicBezTo>
                        <a:close/>
                      </a:path>
                      <a:path w="4229100" h="4229100" stroke="0" extrusionOk="0">
                        <a:moveTo>
                          <a:pt x="0" y="0"/>
                        </a:moveTo>
                        <a:cubicBezTo>
                          <a:pt x="184733" y="-18152"/>
                          <a:pt x="317689" y="71474"/>
                          <a:pt x="613220" y="0"/>
                        </a:cubicBezTo>
                        <a:cubicBezTo>
                          <a:pt x="908751" y="-71474"/>
                          <a:pt x="896570" y="43483"/>
                          <a:pt x="1057275" y="0"/>
                        </a:cubicBezTo>
                        <a:cubicBezTo>
                          <a:pt x="1217980" y="-43483"/>
                          <a:pt x="1511560" y="15616"/>
                          <a:pt x="1628204" y="0"/>
                        </a:cubicBezTo>
                        <a:cubicBezTo>
                          <a:pt x="1744848" y="-15616"/>
                          <a:pt x="1963370" y="71119"/>
                          <a:pt x="2241423" y="0"/>
                        </a:cubicBezTo>
                        <a:cubicBezTo>
                          <a:pt x="2519476" y="-71119"/>
                          <a:pt x="2545848" y="47749"/>
                          <a:pt x="2685479" y="0"/>
                        </a:cubicBezTo>
                        <a:cubicBezTo>
                          <a:pt x="2825110" y="-47749"/>
                          <a:pt x="3077785" y="25765"/>
                          <a:pt x="3256407" y="0"/>
                        </a:cubicBezTo>
                        <a:cubicBezTo>
                          <a:pt x="3435029" y="-25765"/>
                          <a:pt x="3642604" y="29302"/>
                          <a:pt x="3742754" y="0"/>
                        </a:cubicBezTo>
                        <a:cubicBezTo>
                          <a:pt x="3842904" y="-29302"/>
                          <a:pt x="4015249" y="4791"/>
                          <a:pt x="4229100" y="0"/>
                        </a:cubicBezTo>
                        <a:cubicBezTo>
                          <a:pt x="4295976" y="186205"/>
                          <a:pt x="4224378" y="474313"/>
                          <a:pt x="4229100" y="613220"/>
                        </a:cubicBezTo>
                        <a:cubicBezTo>
                          <a:pt x="4233822" y="752127"/>
                          <a:pt x="4170579" y="1035411"/>
                          <a:pt x="4229100" y="1141857"/>
                        </a:cubicBezTo>
                        <a:cubicBezTo>
                          <a:pt x="4287621" y="1248303"/>
                          <a:pt x="4213240" y="1542788"/>
                          <a:pt x="4229100" y="1670495"/>
                        </a:cubicBezTo>
                        <a:cubicBezTo>
                          <a:pt x="4244960" y="1798202"/>
                          <a:pt x="4179591" y="2066995"/>
                          <a:pt x="4229100" y="2199132"/>
                        </a:cubicBezTo>
                        <a:cubicBezTo>
                          <a:pt x="4278609" y="2331269"/>
                          <a:pt x="4213864" y="2652781"/>
                          <a:pt x="4229100" y="2812352"/>
                        </a:cubicBezTo>
                        <a:cubicBezTo>
                          <a:pt x="4244336" y="2971923"/>
                          <a:pt x="4217435" y="3110515"/>
                          <a:pt x="4229100" y="3256407"/>
                        </a:cubicBezTo>
                        <a:cubicBezTo>
                          <a:pt x="4240765" y="3402300"/>
                          <a:pt x="4223283" y="3757132"/>
                          <a:pt x="4229100" y="4229100"/>
                        </a:cubicBezTo>
                        <a:cubicBezTo>
                          <a:pt x="3989885" y="4274473"/>
                          <a:pt x="3867804" y="4188757"/>
                          <a:pt x="3615881" y="4229100"/>
                        </a:cubicBezTo>
                        <a:cubicBezTo>
                          <a:pt x="3363958" y="4269443"/>
                          <a:pt x="3256712" y="4158387"/>
                          <a:pt x="3002661" y="4229100"/>
                        </a:cubicBezTo>
                        <a:cubicBezTo>
                          <a:pt x="2748610" y="4299813"/>
                          <a:pt x="2626423" y="4180440"/>
                          <a:pt x="2474024" y="4229100"/>
                        </a:cubicBezTo>
                        <a:cubicBezTo>
                          <a:pt x="2321625" y="4277760"/>
                          <a:pt x="1993187" y="4199225"/>
                          <a:pt x="1860804" y="4229100"/>
                        </a:cubicBezTo>
                        <a:cubicBezTo>
                          <a:pt x="1728421" y="4258975"/>
                          <a:pt x="1504542" y="4183652"/>
                          <a:pt x="1332167" y="4229100"/>
                        </a:cubicBezTo>
                        <a:cubicBezTo>
                          <a:pt x="1159792" y="4274548"/>
                          <a:pt x="1080012" y="4183154"/>
                          <a:pt x="845820" y="4229100"/>
                        </a:cubicBezTo>
                        <a:cubicBezTo>
                          <a:pt x="611628" y="4275046"/>
                          <a:pt x="388835" y="4156665"/>
                          <a:pt x="0" y="4229100"/>
                        </a:cubicBezTo>
                        <a:cubicBezTo>
                          <a:pt x="-44193" y="3988442"/>
                          <a:pt x="25152" y="3881594"/>
                          <a:pt x="0" y="3615881"/>
                        </a:cubicBezTo>
                        <a:cubicBezTo>
                          <a:pt x="-25152" y="3350168"/>
                          <a:pt x="54727" y="3187435"/>
                          <a:pt x="0" y="3044952"/>
                        </a:cubicBezTo>
                        <a:cubicBezTo>
                          <a:pt x="-54727" y="2902469"/>
                          <a:pt x="38487" y="2698036"/>
                          <a:pt x="0" y="2474024"/>
                        </a:cubicBezTo>
                        <a:cubicBezTo>
                          <a:pt x="-38487" y="2250012"/>
                          <a:pt x="3683" y="2126657"/>
                          <a:pt x="0" y="2029968"/>
                        </a:cubicBezTo>
                        <a:cubicBezTo>
                          <a:pt x="-3683" y="1933279"/>
                          <a:pt x="47190" y="1732762"/>
                          <a:pt x="0" y="1501331"/>
                        </a:cubicBezTo>
                        <a:cubicBezTo>
                          <a:pt x="-47190" y="1269900"/>
                          <a:pt x="52953" y="1092409"/>
                          <a:pt x="0" y="930402"/>
                        </a:cubicBezTo>
                        <a:cubicBezTo>
                          <a:pt x="-52953" y="768395"/>
                          <a:pt x="96831" y="36680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95EC1D-94EA-088F-BE81-04239ADD8914}"/>
              </a:ext>
            </a:extLst>
          </p:cNvPr>
          <p:cNvSpPr/>
          <p:nvPr/>
        </p:nvSpPr>
        <p:spPr>
          <a:xfrm>
            <a:off x="1" y="11017250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C244B-35CE-4968-BA2E-46975C739E71}"/>
              </a:ext>
            </a:extLst>
          </p:cNvPr>
          <p:cNvSpPr txBox="1"/>
          <p:nvPr/>
        </p:nvSpPr>
        <p:spPr>
          <a:xfrm>
            <a:off x="7334250" y="10093920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27807E-231F-B7E5-4881-132FA528FAFD}"/>
              </a:ext>
            </a:extLst>
          </p:cNvPr>
          <p:cNvGrpSpPr/>
          <p:nvPr/>
        </p:nvGrpSpPr>
        <p:grpSpPr>
          <a:xfrm>
            <a:off x="240780" y="10283825"/>
            <a:ext cx="1466850" cy="1466850"/>
            <a:chOff x="240780" y="733425"/>
            <a:chExt cx="1466850" cy="1466850"/>
          </a:xfrm>
        </p:grpSpPr>
        <p:pic>
          <p:nvPicPr>
            <p:cNvPr id="13" name="Graphic 12" descr="Single gear with solid fill">
              <a:extLst>
                <a:ext uri="{FF2B5EF4-FFF2-40B4-BE49-F238E27FC236}">
                  <a16:creationId xmlns:a16="http://schemas.microsoft.com/office/drawing/2014/main" id="{FE2BE547-43C3-2752-075F-8FD0102B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E51E97-9DA8-DC39-65FE-60987607DF91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D2FB50-8FEC-D5C0-7203-60B0137FEE11}"/>
              </a:ext>
            </a:extLst>
          </p:cNvPr>
          <p:cNvCxnSpPr>
            <a:cxnSpLocks/>
          </p:cNvCxnSpPr>
          <p:nvPr/>
        </p:nvCxnSpPr>
        <p:spPr>
          <a:xfrm>
            <a:off x="1953087" y="11017250"/>
            <a:ext cx="0" cy="5391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7E615-0E39-AFED-7CF1-E1ECC74FE1A7}"/>
              </a:ext>
            </a:extLst>
          </p:cNvPr>
          <p:cNvSpPr/>
          <p:nvPr/>
        </p:nvSpPr>
        <p:spPr>
          <a:xfrm>
            <a:off x="781233" y="11929319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Pre-Transformer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2B51A7-AB05-ADB9-5E90-DE8C69A4C7AF}"/>
              </a:ext>
            </a:extLst>
          </p:cNvPr>
          <p:cNvSpPr/>
          <p:nvPr/>
        </p:nvSpPr>
        <p:spPr>
          <a:xfrm>
            <a:off x="781233" y="13435435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Transformer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D7279D-088B-4452-3666-F9FEFFFDD2EA}"/>
              </a:ext>
            </a:extLst>
          </p:cNvPr>
          <p:cNvSpPr/>
          <p:nvPr/>
        </p:nvSpPr>
        <p:spPr>
          <a:xfrm>
            <a:off x="781233" y="1494155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Post-Transformer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739E2-410F-7C3E-8721-D61DDCC19ECD}"/>
              </a:ext>
            </a:extLst>
          </p:cNvPr>
          <p:cNvSpPr txBox="1"/>
          <p:nvPr/>
        </p:nvSpPr>
        <p:spPr>
          <a:xfrm>
            <a:off x="3373515" y="11858248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1990 - 2017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96BEDF-4EE1-FE40-2DB2-8A3205DB9301}"/>
              </a:ext>
            </a:extLst>
          </p:cNvPr>
          <p:cNvSpPr txBox="1"/>
          <p:nvPr/>
        </p:nvSpPr>
        <p:spPr>
          <a:xfrm>
            <a:off x="3373515" y="12258358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RNN, LSTM, NMT, </a:t>
            </a:r>
            <a:r>
              <a:rPr lang="en-US" dirty="0" err="1">
                <a:noFill/>
              </a:rPr>
              <a:t>ELMo</a:t>
            </a:r>
            <a:r>
              <a:rPr lang="en-US" dirty="0">
                <a:noFill/>
              </a:rPr>
              <a:t>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C6744-87CB-77A2-9794-0D0C7AF79441}"/>
              </a:ext>
            </a:extLst>
          </p:cNvPr>
          <p:cNvSpPr txBox="1"/>
          <p:nvPr/>
        </p:nvSpPr>
        <p:spPr>
          <a:xfrm>
            <a:off x="3373515" y="1336111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2017 - 2018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BFEA8-B820-6264-4F57-1BEB56FDEF0C}"/>
              </a:ext>
            </a:extLst>
          </p:cNvPr>
          <p:cNvSpPr txBox="1"/>
          <p:nvPr/>
        </p:nvSpPr>
        <p:spPr>
          <a:xfrm>
            <a:off x="3373515" y="1376122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The rise of Transformers - No specific LLMs Yet…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8B992-31DD-F7E9-9B8A-0F1964DD8891}"/>
              </a:ext>
            </a:extLst>
          </p:cNvPr>
          <p:cNvSpPr txBox="1"/>
          <p:nvPr/>
        </p:nvSpPr>
        <p:spPr>
          <a:xfrm>
            <a:off x="3373515" y="14855104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2018 - Present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A233A-B895-4FBE-4AC2-4736232B2C2E}"/>
              </a:ext>
            </a:extLst>
          </p:cNvPr>
          <p:cNvSpPr txBox="1"/>
          <p:nvPr/>
        </p:nvSpPr>
        <p:spPr>
          <a:xfrm>
            <a:off x="3373515" y="15255214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GPT-1, BERT – GPT-2, </a:t>
            </a:r>
            <a:r>
              <a:rPr lang="en-US" dirty="0" err="1">
                <a:noFill/>
              </a:rPr>
              <a:t>XLNet</a:t>
            </a:r>
            <a:r>
              <a:rPr lang="en-US" dirty="0">
                <a:noFill/>
              </a:rPr>
              <a:t> – GPT3, T5 - BLOOM, Codex, GPT-4</a:t>
            </a:r>
          </a:p>
        </p:txBody>
      </p:sp>
    </p:spTree>
    <p:extLst>
      <p:ext uri="{BB962C8B-B14F-4D97-AF65-F5344CB8AC3E}">
        <p14:creationId xmlns:p14="http://schemas.microsoft.com/office/powerpoint/2010/main" val="214643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EEB6-C498-3948-55E9-1646F0E87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2225E2-E4DE-F116-EE21-BEA29615BF4C}"/>
              </a:ext>
            </a:extLst>
          </p:cNvPr>
          <p:cNvSpPr/>
          <p:nvPr/>
        </p:nvSpPr>
        <p:spPr>
          <a:xfrm>
            <a:off x="1028700" y="4462757"/>
            <a:ext cx="10553700" cy="74295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66E5E-5952-1F4E-8E54-955BFB77F36F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EE652-D69F-A635-E5CC-8B0659B5AE85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47C60-76D6-CFF9-991B-318AE024FFD8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Embeddings: </a:t>
            </a:r>
            <a:r>
              <a:rPr lang="en-US" sz="2400" dirty="0"/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8FE1-15C8-A1F8-80C0-2BB4F9358185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Positional Encoding: </a:t>
            </a:r>
            <a:r>
              <a:rPr lang="en-US" sz="2400" dirty="0"/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126C5-1BF8-DB7D-60F8-81334246C260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Self-Attention Layers: </a:t>
            </a:r>
            <a:r>
              <a:rPr lang="en-US" sz="2400" dirty="0"/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C985E-7104-5BFB-6BD7-E4A1322DBAC3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Feedforward Neural Network: </a:t>
            </a:r>
            <a:r>
              <a:rPr lang="en-US" sz="2400" dirty="0">
                <a:solidFill>
                  <a:schemeClr val="bg1"/>
                </a:solidFill>
              </a:rPr>
              <a:t>Process attention outputs into meaningful patterns.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A4E2D-0277-6B37-9C9D-C46045FBF153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long-range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247AC-17E6-1735-2506-8881A140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949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16C4-A528-6EA5-1324-70593EB1D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AA577D-E1A6-A111-6520-303F15D2F110}"/>
              </a:ext>
            </a:extLst>
          </p:cNvPr>
          <p:cNvSpPr/>
          <p:nvPr/>
        </p:nvSpPr>
        <p:spPr>
          <a:xfrm>
            <a:off x="2286000" y="5696569"/>
            <a:ext cx="8048626" cy="7429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EDE76-0BA1-638D-D4E7-2A6844D69A5D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Transformers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E2CC2-146C-5FCD-3003-1B049931F50A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Key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7B54F-024A-D1EE-7B96-B8A059C6913E}"/>
              </a:ext>
            </a:extLst>
          </p:cNvPr>
          <p:cNvSpPr txBox="1"/>
          <p:nvPr/>
        </p:nvSpPr>
        <p:spPr>
          <a:xfrm>
            <a:off x="1123950" y="248602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Embeddings: </a:t>
            </a:r>
            <a:r>
              <a:rPr lang="en-US" sz="2400" dirty="0"/>
              <a:t>Convert text to numerical vectors.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9705B-324D-8A4D-F8E0-AB6E19EA2EDB}"/>
              </a:ext>
            </a:extLst>
          </p:cNvPr>
          <p:cNvSpPr txBox="1"/>
          <p:nvPr/>
        </p:nvSpPr>
        <p:spPr>
          <a:xfrm>
            <a:off x="1123950" y="31981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Positional Encoding: </a:t>
            </a:r>
            <a:r>
              <a:rPr lang="en-US" sz="2400" dirty="0"/>
              <a:t>Capture the order of words.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0ADA1-5A51-3EAE-11BC-E0E7085DF713}"/>
              </a:ext>
            </a:extLst>
          </p:cNvPr>
          <p:cNvSpPr txBox="1"/>
          <p:nvPr/>
        </p:nvSpPr>
        <p:spPr>
          <a:xfrm>
            <a:off x="1123949" y="3910309"/>
            <a:ext cx="1002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Self-Attention Layers: </a:t>
            </a:r>
            <a:r>
              <a:rPr lang="en-US" sz="2400" dirty="0"/>
              <a:t>Highlight relationships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A02B-EB9A-9A3C-530E-6CAAFC382C00}"/>
              </a:ext>
            </a:extLst>
          </p:cNvPr>
          <p:cNvSpPr txBox="1"/>
          <p:nvPr/>
        </p:nvSpPr>
        <p:spPr>
          <a:xfrm>
            <a:off x="1123949" y="4603400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Feedforward Neural Network: </a:t>
            </a:r>
            <a:r>
              <a:rPr lang="en-US" sz="2400" dirty="0"/>
              <a:t>Process attention outputs into meaningful patterns.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1ACA2-9415-60D1-E81D-C709AE1E3CF1}"/>
              </a:ext>
            </a:extLst>
          </p:cNvPr>
          <p:cNvSpPr txBox="1"/>
          <p:nvPr/>
        </p:nvSpPr>
        <p:spPr>
          <a:xfrm>
            <a:off x="895350" y="5835159"/>
            <a:ext cx="1082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Result: Complex understanding of </a:t>
            </a:r>
            <a:r>
              <a:rPr lang="en-US" sz="2400" b="1" dirty="0">
                <a:solidFill>
                  <a:srgbClr val="FFFF00"/>
                </a:solidFill>
              </a:rPr>
              <a:t>long-range</a:t>
            </a:r>
            <a:r>
              <a:rPr lang="en-US" sz="2400" b="1" dirty="0">
                <a:solidFill>
                  <a:schemeClr val="bg1"/>
                </a:solidFill>
              </a:rPr>
              <a:t> dependencies.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6FDEF-4AF3-081D-FF91-42B176DE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3981" r="12191" b="10923"/>
          <a:stretch/>
        </p:blipFill>
        <p:spPr>
          <a:xfrm>
            <a:off x="8696325" y="1291754"/>
            <a:ext cx="3143250" cy="1790700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809656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C1A2A-13B1-0F8C-7F51-78025DCF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39ACC-2ACF-61FF-FD5D-01EB4869ED8F}"/>
              </a:ext>
            </a:extLst>
          </p:cNvPr>
          <p:cNvSpPr txBox="1"/>
          <p:nvPr/>
        </p:nvSpPr>
        <p:spPr>
          <a:xfrm>
            <a:off x="2260750" y="3105834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40B2F3B5-0360-C152-3DDD-78710684BA78}"/>
              </a:ext>
            </a:extLst>
          </p:cNvPr>
          <p:cNvSpPr/>
          <p:nvPr/>
        </p:nvSpPr>
        <p:spPr>
          <a:xfrm rot="5400000">
            <a:off x="9478810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30F0DCF4-ABD8-3B47-8A10-24ACE1BFD6EB}"/>
              </a:ext>
            </a:extLst>
          </p:cNvPr>
          <p:cNvSpPr/>
          <p:nvPr/>
        </p:nvSpPr>
        <p:spPr>
          <a:xfrm rot="16200000">
            <a:off x="2499741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CEC5928B-F83D-7D42-7476-3CE87F5E99E8}"/>
              </a:ext>
            </a:extLst>
          </p:cNvPr>
          <p:cNvSpPr/>
          <p:nvPr/>
        </p:nvSpPr>
        <p:spPr>
          <a:xfrm>
            <a:off x="2499740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6560D414-DC0F-C4CD-37DA-0BC15E140CC5}"/>
              </a:ext>
            </a:extLst>
          </p:cNvPr>
          <p:cNvSpPr/>
          <p:nvPr/>
        </p:nvSpPr>
        <p:spPr>
          <a:xfrm rot="10800000">
            <a:off x="9478810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5E4DC-09CA-CC34-03E2-78308B78A8B7}"/>
              </a:ext>
            </a:extLst>
          </p:cNvPr>
          <p:cNvSpPr txBox="1"/>
          <p:nvPr/>
        </p:nvSpPr>
        <p:spPr>
          <a:xfrm>
            <a:off x="2260750" y="3892659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024C0E-D14B-057E-51CC-089075705232}"/>
              </a:ext>
            </a:extLst>
          </p:cNvPr>
          <p:cNvSpPr txBox="1"/>
          <p:nvPr/>
        </p:nvSpPr>
        <p:spPr>
          <a:xfrm>
            <a:off x="1940224" y="4653795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8A0531-431B-FEDF-FA8C-5EEDC6807D28}"/>
              </a:ext>
            </a:extLst>
          </p:cNvPr>
          <p:cNvSpPr txBox="1"/>
          <p:nvPr/>
        </p:nvSpPr>
        <p:spPr>
          <a:xfrm>
            <a:off x="2260750" y="5419157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AB25EC-FDFA-2086-2143-3E27B6392F2A}"/>
              </a:ext>
            </a:extLst>
          </p:cNvPr>
          <p:cNvSpPr txBox="1"/>
          <p:nvPr/>
        </p:nvSpPr>
        <p:spPr>
          <a:xfrm>
            <a:off x="2260750" y="6182582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7528C-C91C-0147-5142-1E540DCB0769}"/>
              </a:ext>
            </a:extLst>
          </p:cNvPr>
          <p:cNvSpPr txBox="1"/>
          <p:nvPr/>
        </p:nvSpPr>
        <p:spPr>
          <a:xfrm>
            <a:off x="1940224" y="6946007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AF721C-0E97-AE6A-20FD-96C41E06DADE}"/>
              </a:ext>
            </a:extLst>
          </p:cNvPr>
          <p:cNvSpPr txBox="1"/>
          <p:nvPr/>
        </p:nvSpPr>
        <p:spPr>
          <a:xfrm>
            <a:off x="1940224" y="7709432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6CDA880-73A6-A9FE-6952-8007D29A1950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D8C1615-B074-57A9-FD14-6BB28C772D36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F79A7-83AD-BBB4-373B-813EBB45588D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568A-758E-7C55-62FC-2A87FF1BE395}"/>
              </a:ext>
            </a:extLst>
          </p:cNvPr>
          <p:cNvSpPr txBox="1"/>
          <p:nvPr/>
        </p:nvSpPr>
        <p:spPr>
          <a:xfrm>
            <a:off x="1483743" y="4762574"/>
            <a:ext cx="9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LLMs don’t "understand" text the way humans do.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They rely on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statistical patterns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 data rather than reasoning or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384858882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4B58-FA09-EB2D-F139-3CF92F63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EEFA1-E873-1A50-4E88-8AA6A89470E9}"/>
              </a:ext>
            </a:extLst>
          </p:cNvPr>
          <p:cNvSpPr txBox="1"/>
          <p:nvPr/>
        </p:nvSpPr>
        <p:spPr>
          <a:xfrm>
            <a:off x="2260750" y="2316125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1B6C6B70-ABDF-5D7D-0740-77FA26CF530D}"/>
              </a:ext>
            </a:extLst>
          </p:cNvPr>
          <p:cNvSpPr/>
          <p:nvPr/>
        </p:nvSpPr>
        <p:spPr>
          <a:xfrm rot="5400000">
            <a:off x="9821649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4F090B79-BCBA-707C-BC59-60523C2E7B63}"/>
              </a:ext>
            </a:extLst>
          </p:cNvPr>
          <p:cNvSpPr/>
          <p:nvPr/>
        </p:nvSpPr>
        <p:spPr>
          <a:xfrm rot="16200000">
            <a:off x="2154027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8DFF4037-3359-AF7C-0578-28E161BDDBDB}"/>
              </a:ext>
            </a:extLst>
          </p:cNvPr>
          <p:cNvSpPr/>
          <p:nvPr/>
        </p:nvSpPr>
        <p:spPr>
          <a:xfrm>
            <a:off x="2154026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6E2D3E93-89F6-3BDC-0F0F-2F30AC09CC75}"/>
              </a:ext>
            </a:extLst>
          </p:cNvPr>
          <p:cNvSpPr/>
          <p:nvPr/>
        </p:nvSpPr>
        <p:spPr>
          <a:xfrm rot="10800000">
            <a:off x="9821649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C2D22-A528-7BB0-A8D0-64CBA3D69621}"/>
              </a:ext>
            </a:extLst>
          </p:cNvPr>
          <p:cNvSpPr txBox="1"/>
          <p:nvPr/>
        </p:nvSpPr>
        <p:spPr>
          <a:xfrm>
            <a:off x="2260750" y="3102950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24EFF-76B6-23B1-D0B7-E8B6196ACCFA}"/>
              </a:ext>
            </a:extLst>
          </p:cNvPr>
          <p:cNvSpPr txBox="1"/>
          <p:nvPr/>
        </p:nvSpPr>
        <p:spPr>
          <a:xfrm>
            <a:off x="1940224" y="3864086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B8FC89-3881-FCD0-0ED7-704E707C3534}"/>
              </a:ext>
            </a:extLst>
          </p:cNvPr>
          <p:cNvSpPr txBox="1"/>
          <p:nvPr/>
        </p:nvSpPr>
        <p:spPr>
          <a:xfrm>
            <a:off x="2260750" y="4629448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A0F35-FA68-01EE-029D-EEB54DF8FE4C}"/>
              </a:ext>
            </a:extLst>
          </p:cNvPr>
          <p:cNvSpPr txBox="1"/>
          <p:nvPr/>
        </p:nvSpPr>
        <p:spPr>
          <a:xfrm>
            <a:off x="2260750" y="5392873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9C039-2E70-076C-DD03-539E3E5FE26C}"/>
              </a:ext>
            </a:extLst>
          </p:cNvPr>
          <p:cNvSpPr txBox="1"/>
          <p:nvPr/>
        </p:nvSpPr>
        <p:spPr>
          <a:xfrm>
            <a:off x="1940224" y="615629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7F9343-9B8D-0EC3-A032-6F5AE6C7E7EE}"/>
              </a:ext>
            </a:extLst>
          </p:cNvPr>
          <p:cNvSpPr txBox="1"/>
          <p:nvPr/>
        </p:nvSpPr>
        <p:spPr>
          <a:xfrm>
            <a:off x="1940224" y="6919723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C0B6195-DD86-840E-CE8E-2CCD5F39392D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9E02EC-0472-E5F9-28F4-597FE95C2BC5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AFCF1-137A-F951-AE96-43E4DF72EA97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4D1D-CD47-1A5A-B096-8303B6D7E7B7}"/>
              </a:ext>
            </a:extLst>
          </p:cNvPr>
          <p:cNvSpPr txBox="1"/>
          <p:nvPr/>
        </p:nvSpPr>
        <p:spPr>
          <a:xfrm>
            <a:off x="1483743" y="4762574"/>
            <a:ext cx="922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LLMs are sensitive to the wording of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which can drastically affect their output.</a:t>
            </a:r>
          </a:p>
        </p:txBody>
      </p:sp>
    </p:spTree>
    <p:extLst>
      <p:ext uri="{BB962C8B-B14F-4D97-AF65-F5344CB8AC3E}">
        <p14:creationId xmlns:p14="http://schemas.microsoft.com/office/powerpoint/2010/main" val="197213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E01F-682D-C7AE-735E-A99520B7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D6A6E-11B7-33E3-960B-131B3BA7E1B8}"/>
              </a:ext>
            </a:extLst>
          </p:cNvPr>
          <p:cNvSpPr txBox="1"/>
          <p:nvPr/>
        </p:nvSpPr>
        <p:spPr>
          <a:xfrm>
            <a:off x="2260750" y="160807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90FA0D52-8ED9-6D1A-9071-32669887276B}"/>
              </a:ext>
            </a:extLst>
          </p:cNvPr>
          <p:cNvSpPr/>
          <p:nvPr/>
        </p:nvSpPr>
        <p:spPr>
          <a:xfrm rot="5400000">
            <a:off x="9983203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9772496A-107D-ADBA-E00F-63997A5D236D}"/>
              </a:ext>
            </a:extLst>
          </p:cNvPr>
          <p:cNvSpPr/>
          <p:nvPr/>
        </p:nvSpPr>
        <p:spPr>
          <a:xfrm rot="16200000">
            <a:off x="1995349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1F02010B-F053-EB40-5EF7-65449648D9BA}"/>
              </a:ext>
            </a:extLst>
          </p:cNvPr>
          <p:cNvSpPr/>
          <p:nvPr/>
        </p:nvSpPr>
        <p:spPr>
          <a:xfrm>
            <a:off x="1995348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60626ECD-684C-B1AF-0CD5-2AC75C32782F}"/>
              </a:ext>
            </a:extLst>
          </p:cNvPr>
          <p:cNvSpPr/>
          <p:nvPr/>
        </p:nvSpPr>
        <p:spPr>
          <a:xfrm rot="10800000">
            <a:off x="9983203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5A7A6-6962-09E5-68CC-027AD7316C85}"/>
              </a:ext>
            </a:extLst>
          </p:cNvPr>
          <p:cNvSpPr txBox="1"/>
          <p:nvPr/>
        </p:nvSpPr>
        <p:spPr>
          <a:xfrm>
            <a:off x="2260750" y="234294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A450A-9641-8D8F-625F-3B39F945C57E}"/>
              </a:ext>
            </a:extLst>
          </p:cNvPr>
          <p:cNvSpPr txBox="1"/>
          <p:nvPr/>
        </p:nvSpPr>
        <p:spPr>
          <a:xfrm>
            <a:off x="1940224" y="3104077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AD4BC7-3696-9D73-363D-F07561AF62D3}"/>
              </a:ext>
            </a:extLst>
          </p:cNvPr>
          <p:cNvSpPr txBox="1"/>
          <p:nvPr/>
        </p:nvSpPr>
        <p:spPr>
          <a:xfrm>
            <a:off x="2260750" y="3869439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416844-7F25-43F7-252C-20AC9177531E}"/>
              </a:ext>
            </a:extLst>
          </p:cNvPr>
          <p:cNvSpPr txBox="1"/>
          <p:nvPr/>
        </p:nvSpPr>
        <p:spPr>
          <a:xfrm>
            <a:off x="2260750" y="4632864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C7C15-8749-6DF3-17B6-D83B30F0193E}"/>
              </a:ext>
            </a:extLst>
          </p:cNvPr>
          <p:cNvSpPr txBox="1"/>
          <p:nvPr/>
        </p:nvSpPr>
        <p:spPr>
          <a:xfrm>
            <a:off x="1940224" y="5396289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FDB2A-1D36-3328-FCB1-D233A4FD3E57}"/>
              </a:ext>
            </a:extLst>
          </p:cNvPr>
          <p:cNvSpPr txBox="1"/>
          <p:nvPr/>
        </p:nvSpPr>
        <p:spPr>
          <a:xfrm>
            <a:off x="1940224" y="6159714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83B64E4-E77A-1881-4298-BC6B039CEC3E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AFFA61B-A141-C190-8D6D-2CA4980C2AB2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F9BF5-C7C2-5532-6865-26A9F88C1E28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7F737-0BE0-5974-7B13-B0C5FDBEFB41}"/>
              </a:ext>
            </a:extLst>
          </p:cNvPr>
          <p:cNvSpPr txBox="1"/>
          <p:nvPr/>
        </p:nvSpPr>
        <p:spPr>
          <a:xfrm>
            <a:off x="1483743" y="4762574"/>
            <a:ext cx="9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LLMs can "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hallucinate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 facts,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generating entirely false or misleading information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confidence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D50F6-6FFF-6356-F32B-14AA0A8045BB}"/>
              </a:ext>
            </a:extLst>
          </p:cNvPr>
          <p:cNvSpPr txBox="1"/>
          <p:nvPr/>
        </p:nvSpPr>
        <p:spPr>
          <a:xfrm rot="2732663">
            <a:off x="9594699" y="5120416"/>
            <a:ext cx="77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😂</a:t>
            </a:r>
          </a:p>
        </p:txBody>
      </p:sp>
    </p:spTree>
    <p:extLst>
      <p:ext uri="{BB962C8B-B14F-4D97-AF65-F5344CB8AC3E}">
        <p14:creationId xmlns:p14="http://schemas.microsoft.com/office/powerpoint/2010/main" val="16104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D8998-9E65-EE7E-841D-971FEA76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4446B-A61E-414F-29CD-14783E7485C8}"/>
              </a:ext>
            </a:extLst>
          </p:cNvPr>
          <p:cNvSpPr txBox="1"/>
          <p:nvPr/>
        </p:nvSpPr>
        <p:spPr>
          <a:xfrm>
            <a:off x="2260750" y="160807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38E24442-F25D-D9A1-7DEA-8FFC2EEDCD7B}"/>
              </a:ext>
            </a:extLst>
          </p:cNvPr>
          <p:cNvSpPr/>
          <p:nvPr/>
        </p:nvSpPr>
        <p:spPr>
          <a:xfrm rot="5400000">
            <a:off x="8403785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F1CBCC48-5586-91B0-A08F-96A4C2D812DA}"/>
              </a:ext>
            </a:extLst>
          </p:cNvPr>
          <p:cNvSpPr/>
          <p:nvPr/>
        </p:nvSpPr>
        <p:spPr>
          <a:xfrm rot="16200000">
            <a:off x="3574768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C840EE57-7F3A-FF07-0324-7372555A2F81}"/>
              </a:ext>
            </a:extLst>
          </p:cNvPr>
          <p:cNvSpPr/>
          <p:nvPr/>
        </p:nvSpPr>
        <p:spPr>
          <a:xfrm>
            <a:off x="3574767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B2115733-7F64-1A14-9569-5DE862C10145}"/>
              </a:ext>
            </a:extLst>
          </p:cNvPr>
          <p:cNvSpPr/>
          <p:nvPr/>
        </p:nvSpPr>
        <p:spPr>
          <a:xfrm rot="10800000">
            <a:off x="8403785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0FF93-ABAD-C3CE-C816-78EBB3777211}"/>
              </a:ext>
            </a:extLst>
          </p:cNvPr>
          <p:cNvSpPr txBox="1"/>
          <p:nvPr/>
        </p:nvSpPr>
        <p:spPr>
          <a:xfrm>
            <a:off x="2260750" y="1587252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0876A4-89B4-5B88-450E-EDCB31F69960}"/>
              </a:ext>
            </a:extLst>
          </p:cNvPr>
          <p:cNvSpPr txBox="1"/>
          <p:nvPr/>
        </p:nvSpPr>
        <p:spPr>
          <a:xfrm>
            <a:off x="1940224" y="234838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631AB7-0CF8-5674-355E-82A194692080}"/>
              </a:ext>
            </a:extLst>
          </p:cNvPr>
          <p:cNvSpPr txBox="1"/>
          <p:nvPr/>
        </p:nvSpPr>
        <p:spPr>
          <a:xfrm>
            <a:off x="2260750" y="3113750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D62B21-44FF-239B-D065-B6C201F71222}"/>
              </a:ext>
            </a:extLst>
          </p:cNvPr>
          <p:cNvSpPr txBox="1"/>
          <p:nvPr/>
        </p:nvSpPr>
        <p:spPr>
          <a:xfrm>
            <a:off x="2260750" y="3877175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B50E10-3307-B790-4624-D0124C8DCCE3}"/>
              </a:ext>
            </a:extLst>
          </p:cNvPr>
          <p:cNvSpPr txBox="1"/>
          <p:nvPr/>
        </p:nvSpPr>
        <p:spPr>
          <a:xfrm>
            <a:off x="1940224" y="4640600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C63DA2-D765-B38B-BF7B-900340FE2B0A}"/>
              </a:ext>
            </a:extLst>
          </p:cNvPr>
          <p:cNvSpPr txBox="1"/>
          <p:nvPr/>
        </p:nvSpPr>
        <p:spPr>
          <a:xfrm>
            <a:off x="1940224" y="5404025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15012FE-F2D6-180B-E596-87EBAC1DEC8C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DD58FE-CDDF-C655-226D-6D7B2F90FA34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0C1B2-F08D-4214-13CB-2EDE3204C748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F569-B7A7-10A5-2F07-1F8468EE7C62}"/>
              </a:ext>
            </a:extLst>
          </p:cNvPr>
          <p:cNvSpPr txBox="1"/>
          <p:nvPr/>
        </p:nvSpPr>
        <p:spPr>
          <a:xfrm>
            <a:off x="1483743" y="4762574"/>
            <a:ext cx="922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LLMs require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vast computational resources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for training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977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58C4-BDED-5A98-3F70-48BA4299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EA3DE-7729-DB69-D4D5-EC91AE5FDD51}"/>
              </a:ext>
            </a:extLst>
          </p:cNvPr>
          <p:cNvSpPr txBox="1"/>
          <p:nvPr/>
        </p:nvSpPr>
        <p:spPr>
          <a:xfrm>
            <a:off x="2260750" y="83505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373F00BC-392F-4CC3-BE6B-3844E9C7828B}"/>
              </a:ext>
            </a:extLst>
          </p:cNvPr>
          <p:cNvSpPr/>
          <p:nvPr/>
        </p:nvSpPr>
        <p:spPr>
          <a:xfrm rot="5400000">
            <a:off x="7883383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B88593BC-EE24-3ED8-E0A7-4809377C52E6}"/>
              </a:ext>
            </a:extLst>
          </p:cNvPr>
          <p:cNvSpPr/>
          <p:nvPr/>
        </p:nvSpPr>
        <p:spPr>
          <a:xfrm rot="16200000">
            <a:off x="4095169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16A348F8-DE15-ADE3-6F94-5757119827E4}"/>
              </a:ext>
            </a:extLst>
          </p:cNvPr>
          <p:cNvSpPr/>
          <p:nvPr/>
        </p:nvSpPr>
        <p:spPr>
          <a:xfrm>
            <a:off x="4095168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E0BB152A-C7DA-E348-769C-CECB79944076}"/>
              </a:ext>
            </a:extLst>
          </p:cNvPr>
          <p:cNvSpPr/>
          <p:nvPr/>
        </p:nvSpPr>
        <p:spPr>
          <a:xfrm rot="10800000">
            <a:off x="7883383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412E4-0001-5BAD-79D7-A8EDABB472CB}"/>
              </a:ext>
            </a:extLst>
          </p:cNvPr>
          <p:cNvSpPr txBox="1"/>
          <p:nvPr/>
        </p:nvSpPr>
        <p:spPr>
          <a:xfrm>
            <a:off x="2260750" y="1587252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0D60F-2DB0-EDB3-2E2B-4A59B4479DEE}"/>
              </a:ext>
            </a:extLst>
          </p:cNvPr>
          <p:cNvSpPr txBox="1"/>
          <p:nvPr/>
        </p:nvSpPr>
        <p:spPr>
          <a:xfrm>
            <a:off x="1940224" y="157536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AE049-0A80-A1F6-0F71-AE169357803A}"/>
              </a:ext>
            </a:extLst>
          </p:cNvPr>
          <p:cNvSpPr txBox="1"/>
          <p:nvPr/>
        </p:nvSpPr>
        <p:spPr>
          <a:xfrm>
            <a:off x="2260750" y="2340730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172080-D13B-AA77-518B-4C64D0C13F1D}"/>
              </a:ext>
            </a:extLst>
          </p:cNvPr>
          <p:cNvSpPr txBox="1"/>
          <p:nvPr/>
        </p:nvSpPr>
        <p:spPr>
          <a:xfrm>
            <a:off x="2260750" y="3104155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C070E6-ED58-A3A8-D761-009195DD2992}"/>
              </a:ext>
            </a:extLst>
          </p:cNvPr>
          <p:cNvSpPr txBox="1"/>
          <p:nvPr/>
        </p:nvSpPr>
        <p:spPr>
          <a:xfrm>
            <a:off x="1940224" y="3867580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8DA2E-360E-5913-E432-A221A5347A30}"/>
              </a:ext>
            </a:extLst>
          </p:cNvPr>
          <p:cNvSpPr txBox="1"/>
          <p:nvPr/>
        </p:nvSpPr>
        <p:spPr>
          <a:xfrm>
            <a:off x="1940224" y="4631005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F13D39-FF02-F978-69C1-5F6FDC2233CC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8DA8DB-1C12-AF90-2154-D3E6A50CEB8C}"/>
              </a:ext>
            </a:extLst>
          </p:cNvPr>
          <p:cNvSpPr>
            <a:spLocks noChangeAspect="1"/>
          </p:cNvSpPr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746C0-5874-E180-E519-4E598F3BA4CC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DE352-18DA-0C7C-3596-FBB0277D44E4}"/>
              </a:ext>
            </a:extLst>
          </p:cNvPr>
          <p:cNvSpPr txBox="1"/>
          <p:nvPr/>
        </p:nvSpPr>
        <p:spPr>
          <a:xfrm>
            <a:off x="1483743" y="4762574"/>
            <a:ext cx="9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LLMs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inherit biases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present in their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 data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which can lead to unfair or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inappropriate outputs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10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B971-3D28-B66F-A222-043AB92C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34CD38-DB4E-E53B-E72B-2F90E73BED6B}"/>
              </a:ext>
            </a:extLst>
          </p:cNvPr>
          <p:cNvSpPr txBox="1"/>
          <p:nvPr/>
        </p:nvSpPr>
        <p:spPr>
          <a:xfrm>
            <a:off x="2260750" y="83505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169087A4-7551-1727-51A3-61C23D10883B}"/>
              </a:ext>
            </a:extLst>
          </p:cNvPr>
          <p:cNvSpPr/>
          <p:nvPr/>
        </p:nvSpPr>
        <p:spPr>
          <a:xfrm rot="5400000">
            <a:off x="10142175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74814594-C296-9D48-6684-D3080E0D4858}"/>
              </a:ext>
            </a:extLst>
          </p:cNvPr>
          <p:cNvSpPr/>
          <p:nvPr/>
        </p:nvSpPr>
        <p:spPr>
          <a:xfrm rot="16200000">
            <a:off x="1940225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58A477BC-E633-288C-A7AA-10A32FFCB00D}"/>
              </a:ext>
            </a:extLst>
          </p:cNvPr>
          <p:cNvSpPr/>
          <p:nvPr/>
        </p:nvSpPr>
        <p:spPr>
          <a:xfrm>
            <a:off x="1940224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97D8661E-9654-2B76-8422-3C1E6B00C052}"/>
              </a:ext>
            </a:extLst>
          </p:cNvPr>
          <p:cNvSpPr/>
          <p:nvPr/>
        </p:nvSpPr>
        <p:spPr>
          <a:xfrm rot="10800000">
            <a:off x="10142175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24F39-9539-972F-95C3-161976472A7B}"/>
              </a:ext>
            </a:extLst>
          </p:cNvPr>
          <p:cNvSpPr txBox="1"/>
          <p:nvPr/>
        </p:nvSpPr>
        <p:spPr>
          <a:xfrm>
            <a:off x="2260750" y="1587252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3C344-ACEF-3F52-B976-AFF8B23444D6}"/>
              </a:ext>
            </a:extLst>
          </p:cNvPr>
          <p:cNvSpPr txBox="1"/>
          <p:nvPr/>
        </p:nvSpPr>
        <p:spPr>
          <a:xfrm>
            <a:off x="1940224" y="157536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867D8-3555-EDFD-CE0F-4CCBDC808017}"/>
              </a:ext>
            </a:extLst>
          </p:cNvPr>
          <p:cNvSpPr txBox="1"/>
          <p:nvPr/>
        </p:nvSpPr>
        <p:spPr>
          <a:xfrm>
            <a:off x="2260750" y="1576848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7E245-C318-20E4-32C9-A739AF5F7832}"/>
              </a:ext>
            </a:extLst>
          </p:cNvPr>
          <p:cNvSpPr txBox="1"/>
          <p:nvPr/>
        </p:nvSpPr>
        <p:spPr>
          <a:xfrm>
            <a:off x="2260750" y="2340273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6659C-2DBC-3EAE-172C-7BAD59B596C2}"/>
              </a:ext>
            </a:extLst>
          </p:cNvPr>
          <p:cNvSpPr txBox="1"/>
          <p:nvPr/>
        </p:nvSpPr>
        <p:spPr>
          <a:xfrm>
            <a:off x="1940224" y="310369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F50AAA-DAF3-3E6E-3720-D2816BEC4D51}"/>
              </a:ext>
            </a:extLst>
          </p:cNvPr>
          <p:cNvSpPr txBox="1"/>
          <p:nvPr/>
        </p:nvSpPr>
        <p:spPr>
          <a:xfrm>
            <a:off x="1940224" y="3867123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240CC4E-546B-5A16-654E-81A755F5E2C2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E7EF14-A98A-30DE-ADC7-69F6320691EC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CF01B-F14A-1CE0-5748-510AA11D5F0F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78E4C-2A81-1267-5C6A-786E6839A546}"/>
              </a:ext>
            </a:extLst>
          </p:cNvPr>
          <p:cNvSpPr txBox="1"/>
          <p:nvPr/>
        </p:nvSpPr>
        <p:spPr>
          <a:xfrm>
            <a:off x="1483743" y="4762574"/>
            <a:ext cx="9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While LLMs are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generalists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they may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struggle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with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highly specialized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tasks without fine-tuning.</a:t>
            </a:r>
          </a:p>
        </p:txBody>
      </p:sp>
    </p:spTree>
    <p:extLst>
      <p:ext uri="{BB962C8B-B14F-4D97-AF65-F5344CB8AC3E}">
        <p14:creationId xmlns:p14="http://schemas.microsoft.com/office/powerpoint/2010/main" val="38944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5C2F-C239-730A-FE0C-1AD4AC1D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AB7BA7-7355-9898-B0B0-2C596A3B7F69}"/>
              </a:ext>
            </a:extLst>
          </p:cNvPr>
          <p:cNvSpPr txBox="1"/>
          <p:nvPr/>
        </p:nvSpPr>
        <p:spPr>
          <a:xfrm>
            <a:off x="2260750" y="835051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Lack of True Understanding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DC0F4031-5969-3CDF-16E4-84CA12B7A912}"/>
              </a:ext>
            </a:extLst>
          </p:cNvPr>
          <p:cNvSpPr/>
          <p:nvPr/>
        </p:nvSpPr>
        <p:spPr>
          <a:xfrm rot="5400000">
            <a:off x="9714925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02599492-DBBA-38E8-20AD-1F23709BC465}"/>
              </a:ext>
            </a:extLst>
          </p:cNvPr>
          <p:cNvSpPr/>
          <p:nvPr/>
        </p:nvSpPr>
        <p:spPr>
          <a:xfrm rot="16200000">
            <a:off x="2154026" y="3569495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FE9E33BF-C68B-3939-1110-9F9B6CE46B21}"/>
              </a:ext>
            </a:extLst>
          </p:cNvPr>
          <p:cNvSpPr/>
          <p:nvPr/>
        </p:nvSpPr>
        <p:spPr>
          <a:xfrm>
            <a:off x="2154025" y="3075057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64BA3F42-5053-A081-D0A5-95F0B0FD8A71}"/>
              </a:ext>
            </a:extLst>
          </p:cNvPr>
          <p:cNvSpPr/>
          <p:nvPr/>
        </p:nvSpPr>
        <p:spPr>
          <a:xfrm rot="10800000">
            <a:off x="9714925" y="3569494"/>
            <a:ext cx="213449" cy="213449"/>
          </a:xfrm>
          <a:prstGeom prst="halfFrame">
            <a:avLst>
              <a:gd name="adj1" fmla="val 14912"/>
              <a:gd name="adj2" fmla="val 136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3C4A3-4DC6-EA68-C0B6-2AC032F1C8FD}"/>
              </a:ext>
            </a:extLst>
          </p:cNvPr>
          <p:cNvSpPr txBox="1"/>
          <p:nvPr/>
        </p:nvSpPr>
        <p:spPr>
          <a:xfrm>
            <a:off x="2260750" y="1587252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Dependence on Input Phrasing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49C699-8C12-646C-F620-1DBFC72F86DC}"/>
              </a:ext>
            </a:extLst>
          </p:cNvPr>
          <p:cNvSpPr txBox="1"/>
          <p:nvPr/>
        </p:nvSpPr>
        <p:spPr>
          <a:xfrm>
            <a:off x="1940224" y="1575368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Hallucinations and Fabrication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8F42-AFBE-8AEA-BBDA-2D4F6941D27E}"/>
              </a:ext>
            </a:extLst>
          </p:cNvPr>
          <p:cNvSpPr txBox="1"/>
          <p:nvPr/>
        </p:nvSpPr>
        <p:spPr>
          <a:xfrm>
            <a:off x="2260750" y="1576848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Resource Intensive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2EB6B4-10BE-A73A-B9C7-7F19C7F7D031}"/>
              </a:ext>
            </a:extLst>
          </p:cNvPr>
          <p:cNvSpPr txBox="1"/>
          <p:nvPr/>
        </p:nvSpPr>
        <p:spPr>
          <a:xfrm>
            <a:off x="2260750" y="1577935"/>
            <a:ext cx="766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Bias in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6061D-1C33-7F6E-FFC6-D761DD668E02}"/>
              </a:ext>
            </a:extLst>
          </p:cNvPr>
          <p:cNvSpPr txBox="1"/>
          <p:nvPr/>
        </p:nvSpPr>
        <p:spPr>
          <a:xfrm>
            <a:off x="1940224" y="2341360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Limited Domain-Specific Expertise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171635-21E4-5406-5B2B-F7D4BBEA6750}"/>
              </a:ext>
            </a:extLst>
          </p:cNvPr>
          <p:cNvSpPr txBox="1"/>
          <p:nvPr/>
        </p:nvSpPr>
        <p:spPr>
          <a:xfrm>
            <a:off x="1940224" y="3104785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77A153-437E-0EDD-537A-3C1CA6740C26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3B461D1-76E5-0578-12FC-D952EA848320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1F494-19F2-4D6B-9733-3A155149FE78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What Can’t LLMs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30ABD-8A2F-4C7F-269D-8745C534B54B}"/>
              </a:ext>
            </a:extLst>
          </p:cNvPr>
          <p:cNvSpPr txBox="1"/>
          <p:nvPr/>
        </p:nvSpPr>
        <p:spPr>
          <a:xfrm>
            <a:off x="1483743" y="4762574"/>
            <a:ext cx="922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LLMs can be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misused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generate harmful content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like misinformation,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phishing attacks, or deepfakes.</a:t>
            </a:r>
          </a:p>
        </p:txBody>
      </p:sp>
    </p:spTree>
    <p:extLst>
      <p:ext uri="{BB962C8B-B14F-4D97-AF65-F5344CB8AC3E}">
        <p14:creationId xmlns:p14="http://schemas.microsoft.com/office/powerpoint/2010/main" val="245646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3F1E-5A5C-30A2-86EA-4047E3D4C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EA59C5A-FBFB-F419-9A17-54D53ADBAE8A}"/>
              </a:ext>
            </a:extLst>
          </p:cNvPr>
          <p:cNvSpPr txBox="1"/>
          <p:nvPr/>
        </p:nvSpPr>
        <p:spPr>
          <a:xfrm>
            <a:off x="1940224" y="3104785"/>
            <a:ext cx="830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06A12D94-6BCB-154A-F62D-B1383A542DDE}"/>
              </a:ext>
            </a:extLst>
          </p:cNvPr>
          <p:cNvSpPr/>
          <p:nvPr/>
        </p:nvSpPr>
        <p:spPr>
          <a:xfrm>
            <a:off x="0" y="3782942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A4F1EA7-954B-6E06-B56F-8109DBC062C9}"/>
              </a:ext>
            </a:extLst>
          </p:cNvPr>
          <p:cNvSpPr/>
          <p:nvPr/>
        </p:nvSpPr>
        <p:spPr>
          <a:xfrm>
            <a:off x="0" y="-8474"/>
            <a:ext cx="12192000" cy="30750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">
        <p159:morph option="byObject"/>
      </p:transition>
    </mc:Choice>
    <mc:Fallback xmlns="">
      <p:transition spd="med" advClick="0" advTm="1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D79D8-9BC2-F25E-4A70-929F547C903A}"/>
              </a:ext>
            </a:extLst>
          </p:cNvPr>
          <p:cNvSpPr/>
          <p:nvPr/>
        </p:nvSpPr>
        <p:spPr>
          <a:xfrm>
            <a:off x="1" y="6169478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EF978-C432-6611-6647-03E126CA4CC3}"/>
              </a:ext>
            </a:extLst>
          </p:cNvPr>
          <p:cNvSpPr txBox="1"/>
          <p:nvPr/>
        </p:nvSpPr>
        <p:spPr>
          <a:xfrm>
            <a:off x="7039992" y="5246148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5DF512-A165-429B-0FE3-1E4BF08808CD}"/>
              </a:ext>
            </a:extLst>
          </p:cNvPr>
          <p:cNvGrpSpPr/>
          <p:nvPr/>
        </p:nvGrpSpPr>
        <p:grpSpPr>
          <a:xfrm>
            <a:off x="240780" y="5436053"/>
            <a:ext cx="1466850" cy="1466850"/>
            <a:chOff x="240780" y="733425"/>
            <a:chExt cx="1466850" cy="1466850"/>
          </a:xfrm>
        </p:grpSpPr>
        <p:pic>
          <p:nvPicPr>
            <p:cNvPr id="7" name="Graphic 6" descr="Single gear with solid fill">
              <a:extLst>
                <a:ext uri="{FF2B5EF4-FFF2-40B4-BE49-F238E27FC236}">
                  <a16:creationId xmlns:a16="http://schemas.microsoft.com/office/drawing/2014/main" id="{7B16BD62-17E2-A1CB-A831-D63B4CE5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7F9D62-3C21-E7DB-8B1B-EC4090348929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F68C7-6743-C3A8-FA6B-D70CE0689475}"/>
              </a:ext>
            </a:extLst>
          </p:cNvPr>
          <p:cNvCxnSpPr>
            <a:cxnSpLocks/>
          </p:cNvCxnSpPr>
          <p:nvPr/>
        </p:nvCxnSpPr>
        <p:spPr>
          <a:xfrm>
            <a:off x="1953087" y="6169478"/>
            <a:ext cx="0" cy="5391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AB70EB-6961-37DF-FBFA-A1CD00D15277}"/>
              </a:ext>
            </a:extLst>
          </p:cNvPr>
          <p:cNvSpPr/>
          <p:nvPr/>
        </p:nvSpPr>
        <p:spPr>
          <a:xfrm>
            <a:off x="781233" y="7081547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Pre-Transformer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3B5568-3C00-8F6C-1910-C10F0DFBCAFF}"/>
              </a:ext>
            </a:extLst>
          </p:cNvPr>
          <p:cNvSpPr/>
          <p:nvPr/>
        </p:nvSpPr>
        <p:spPr>
          <a:xfrm>
            <a:off x="781233" y="8587663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Transformer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02C4A3-7B3A-D8C0-8D36-0983540F3F84}"/>
              </a:ext>
            </a:extLst>
          </p:cNvPr>
          <p:cNvSpPr/>
          <p:nvPr/>
        </p:nvSpPr>
        <p:spPr>
          <a:xfrm>
            <a:off x="781233" y="10093778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Post-Transformer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053BF-6A54-0B9F-6F8E-0E1A96AE0EAF}"/>
              </a:ext>
            </a:extLst>
          </p:cNvPr>
          <p:cNvSpPr txBox="1"/>
          <p:nvPr/>
        </p:nvSpPr>
        <p:spPr>
          <a:xfrm>
            <a:off x="3373515" y="7010476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1990 - 2017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A2CD6-3265-E545-4C85-4D4DE10599B3}"/>
              </a:ext>
            </a:extLst>
          </p:cNvPr>
          <p:cNvSpPr txBox="1"/>
          <p:nvPr/>
        </p:nvSpPr>
        <p:spPr>
          <a:xfrm>
            <a:off x="3373515" y="7410586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RNN, LSTM, NMT, </a:t>
            </a:r>
            <a:r>
              <a:rPr lang="en-US" dirty="0" err="1">
                <a:noFill/>
              </a:rPr>
              <a:t>ELMo</a:t>
            </a:r>
            <a:r>
              <a:rPr lang="en-US" dirty="0">
                <a:noFill/>
              </a:rPr>
              <a:t>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747AA-5DA6-4555-102E-2267CC45C51C}"/>
              </a:ext>
            </a:extLst>
          </p:cNvPr>
          <p:cNvSpPr txBox="1"/>
          <p:nvPr/>
        </p:nvSpPr>
        <p:spPr>
          <a:xfrm>
            <a:off x="3373515" y="8513343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2017 - 2018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51F88-5A59-FC45-8D20-DA19AF4BCDAF}"/>
              </a:ext>
            </a:extLst>
          </p:cNvPr>
          <p:cNvSpPr txBox="1"/>
          <p:nvPr/>
        </p:nvSpPr>
        <p:spPr>
          <a:xfrm>
            <a:off x="3373515" y="8913453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The rise of Transformers - No specific LLMs Yet…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07D87-E700-3368-2177-0EC97D8D9165}"/>
              </a:ext>
            </a:extLst>
          </p:cNvPr>
          <p:cNvSpPr txBox="1"/>
          <p:nvPr/>
        </p:nvSpPr>
        <p:spPr>
          <a:xfrm>
            <a:off x="3373515" y="10007332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2018 -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E6FF4-CBCF-A502-C453-A577EB2FCA0B}"/>
              </a:ext>
            </a:extLst>
          </p:cNvPr>
          <p:cNvSpPr txBox="1"/>
          <p:nvPr/>
        </p:nvSpPr>
        <p:spPr>
          <a:xfrm>
            <a:off x="3373515" y="10407442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GPT-1, BERT – GPT-2, </a:t>
            </a:r>
            <a:r>
              <a:rPr lang="en-US" dirty="0" err="1">
                <a:noFill/>
              </a:rPr>
              <a:t>XLNet</a:t>
            </a:r>
            <a:r>
              <a:rPr lang="en-US" dirty="0">
                <a:noFill/>
              </a:rPr>
              <a:t> – GPT3, T5 - BLOOM, Codex, GPT-4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D6C157-302A-DFBD-34AA-280259501485}"/>
              </a:ext>
            </a:extLst>
          </p:cNvPr>
          <p:cNvSpPr txBox="1"/>
          <p:nvPr/>
        </p:nvSpPr>
        <p:spPr>
          <a:xfrm>
            <a:off x="371474" y="-13716000"/>
            <a:ext cx="94624526" cy="616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0" dirty="0"/>
              <a:t>ChatGPT </a:t>
            </a:r>
          </a:p>
          <a:p>
            <a:r>
              <a:rPr lang="en-US" sz="100000" dirty="0"/>
              <a:t>was trained </a:t>
            </a:r>
          </a:p>
          <a:p>
            <a:r>
              <a:rPr lang="en-US" sz="100000" dirty="0"/>
              <a:t>on over </a:t>
            </a:r>
            <a:r>
              <a:rPr lang="en-US" sz="100000" dirty="0">
                <a:solidFill>
                  <a:srgbClr val="FF0000"/>
                </a:solidFill>
              </a:rPr>
              <a:t>300 billion </a:t>
            </a:r>
            <a:r>
              <a:rPr lang="en-US" sz="100000" dirty="0"/>
              <a:t>words!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A3EC4F-0A04-AF29-35FF-57053FD11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16795" y="-10317326"/>
            <a:ext cx="10317326" cy="10317326"/>
          </a:xfrm>
          <a:custGeom>
            <a:avLst/>
            <a:gdLst>
              <a:gd name="connsiteX0" fmla="*/ 0 w 10317326"/>
              <a:gd name="connsiteY0" fmla="*/ 0 h 10317326"/>
              <a:gd name="connsiteX1" fmla="*/ 676358 w 10317326"/>
              <a:gd name="connsiteY1" fmla="*/ 0 h 10317326"/>
              <a:gd name="connsiteX2" fmla="*/ 1146370 w 10317326"/>
              <a:gd name="connsiteY2" fmla="*/ 0 h 10317326"/>
              <a:gd name="connsiteX3" fmla="*/ 1410035 w 10317326"/>
              <a:gd name="connsiteY3" fmla="*/ 0 h 10317326"/>
              <a:gd name="connsiteX4" fmla="*/ 2086393 w 10317326"/>
              <a:gd name="connsiteY4" fmla="*/ 0 h 10317326"/>
              <a:gd name="connsiteX5" fmla="*/ 2659577 w 10317326"/>
              <a:gd name="connsiteY5" fmla="*/ 0 h 10317326"/>
              <a:gd name="connsiteX6" fmla="*/ 3439109 w 10317326"/>
              <a:gd name="connsiteY6" fmla="*/ 0 h 10317326"/>
              <a:gd name="connsiteX7" fmla="*/ 3702774 w 10317326"/>
              <a:gd name="connsiteY7" fmla="*/ 0 h 10317326"/>
              <a:gd name="connsiteX8" fmla="*/ 4275958 w 10317326"/>
              <a:gd name="connsiteY8" fmla="*/ 0 h 10317326"/>
              <a:gd name="connsiteX9" fmla="*/ 4745970 w 10317326"/>
              <a:gd name="connsiteY9" fmla="*/ 0 h 10317326"/>
              <a:gd name="connsiteX10" fmla="*/ 5525501 w 10317326"/>
              <a:gd name="connsiteY10" fmla="*/ 0 h 10317326"/>
              <a:gd name="connsiteX11" fmla="*/ 6201859 w 10317326"/>
              <a:gd name="connsiteY11" fmla="*/ 0 h 10317326"/>
              <a:gd name="connsiteX12" fmla="*/ 6878217 w 10317326"/>
              <a:gd name="connsiteY12" fmla="*/ 0 h 10317326"/>
              <a:gd name="connsiteX13" fmla="*/ 7141882 w 10317326"/>
              <a:gd name="connsiteY13" fmla="*/ 0 h 10317326"/>
              <a:gd name="connsiteX14" fmla="*/ 7611894 w 10317326"/>
              <a:gd name="connsiteY14" fmla="*/ 0 h 10317326"/>
              <a:gd name="connsiteX15" fmla="*/ 8081905 w 10317326"/>
              <a:gd name="connsiteY15" fmla="*/ 0 h 10317326"/>
              <a:gd name="connsiteX16" fmla="*/ 8448744 w 10317326"/>
              <a:gd name="connsiteY16" fmla="*/ 0 h 10317326"/>
              <a:gd name="connsiteX17" fmla="*/ 8712409 w 10317326"/>
              <a:gd name="connsiteY17" fmla="*/ 0 h 10317326"/>
              <a:gd name="connsiteX18" fmla="*/ 8976074 w 10317326"/>
              <a:gd name="connsiteY18" fmla="*/ 0 h 10317326"/>
              <a:gd name="connsiteX19" fmla="*/ 9342912 w 10317326"/>
              <a:gd name="connsiteY19" fmla="*/ 0 h 10317326"/>
              <a:gd name="connsiteX20" fmla="*/ 10317326 w 10317326"/>
              <a:gd name="connsiteY20" fmla="*/ 0 h 10317326"/>
              <a:gd name="connsiteX21" fmla="*/ 10317326 w 10317326"/>
              <a:gd name="connsiteY21" fmla="*/ 779531 h 10317326"/>
              <a:gd name="connsiteX22" fmla="*/ 10317326 w 10317326"/>
              <a:gd name="connsiteY22" fmla="*/ 1146370 h 10317326"/>
              <a:gd name="connsiteX23" fmla="*/ 10317326 w 10317326"/>
              <a:gd name="connsiteY23" fmla="*/ 1925901 h 10317326"/>
              <a:gd name="connsiteX24" fmla="*/ 10317326 w 10317326"/>
              <a:gd name="connsiteY24" fmla="*/ 2395912 h 10317326"/>
              <a:gd name="connsiteX25" fmla="*/ 10317326 w 10317326"/>
              <a:gd name="connsiteY25" fmla="*/ 2865924 h 10317326"/>
              <a:gd name="connsiteX26" fmla="*/ 10317326 w 10317326"/>
              <a:gd name="connsiteY26" fmla="*/ 3232762 h 10317326"/>
              <a:gd name="connsiteX27" fmla="*/ 10317326 w 10317326"/>
              <a:gd name="connsiteY27" fmla="*/ 4012293 h 10317326"/>
              <a:gd name="connsiteX28" fmla="*/ 10317326 w 10317326"/>
              <a:gd name="connsiteY28" fmla="*/ 4791825 h 10317326"/>
              <a:gd name="connsiteX29" fmla="*/ 10317326 w 10317326"/>
              <a:gd name="connsiteY29" fmla="*/ 5571356 h 10317326"/>
              <a:gd name="connsiteX30" fmla="*/ 10317326 w 10317326"/>
              <a:gd name="connsiteY30" fmla="*/ 6041368 h 10317326"/>
              <a:gd name="connsiteX31" fmla="*/ 10317326 w 10317326"/>
              <a:gd name="connsiteY31" fmla="*/ 6511379 h 10317326"/>
              <a:gd name="connsiteX32" fmla="*/ 10317326 w 10317326"/>
              <a:gd name="connsiteY32" fmla="*/ 6878217 h 10317326"/>
              <a:gd name="connsiteX33" fmla="*/ 10317326 w 10317326"/>
              <a:gd name="connsiteY33" fmla="*/ 7451402 h 10317326"/>
              <a:gd name="connsiteX34" fmla="*/ 10317326 w 10317326"/>
              <a:gd name="connsiteY34" fmla="*/ 8024587 h 10317326"/>
              <a:gd name="connsiteX35" fmla="*/ 10317326 w 10317326"/>
              <a:gd name="connsiteY35" fmla="*/ 8288252 h 10317326"/>
              <a:gd name="connsiteX36" fmla="*/ 10317326 w 10317326"/>
              <a:gd name="connsiteY36" fmla="*/ 8655090 h 10317326"/>
              <a:gd name="connsiteX37" fmla="*/ 10317326 w 10317326"/>
              <a:gd name="connsiteY37" fmla="*/ 9021928 h 10317326"/>
              <a:gd name="connsiteX38" fmla="*/ 10317326 w 10317326"/>
              <a:gd name="connsiteY38" fmla="*/ 9595113 h 10317326"/>
              <a:gd name="connsiteX39" fmla="*/ 10317326 w 10317326"/>
              <a:gd name="connsiteY39" fmla="*/ 10317326 h 10317326"/>
              <a:gd name="connsiteX40" fmla="*/ 10053661 w 10317326"/>
              <a:gd name="connsiteY40" fmla="*/ 10317326 h 10317326"/>
              <a:gd name="connsiteX41" fmla="*/ 9480476 w 10317326"/>
              <a:gd name="connsiteY41" fmla="*/ 10317326 h 10317326"/>
              <a:gd name="connsiteX42" fmla="*/ 8804118 w 10317326"/>
              <a:gd name="connsiteY42" fmla="*/ 10317326 h 10317326"/>
              <a:gd name="connsiteX43" fmla="*/ 8230933 w 10317326"/>
              <a:gd name="connsiteY43" fmla="*/ 10317326 h 10317326"/>
              <a:gd name="connsiteX44" fmla="*/ 7451402 w 10317326"/>
              <a:gd name="connsiteY44" fmla="*/ 10317326 h 10317326"/>
              <a:gd name="connsiteX45" fmla="*/ 6878217 w 10317326"/>
              <a:gd name="connsiteY45" fmla="*/ 10317326 h 10317326"/>
              <a:gd name="connsiteX46" fmla="*/ 6511379 w 10317326"/>
              <a:gd name="connsiteY46" fmla="*/ 10317326 h 10317326"/>
              <a:gd name="connsiteX47" fmla="*/ 5835021 w 10317326"/>
              <a:gd name="connsiteY47" fmla="*/ 10317326 h 10317326"/>
              <a:gd name="connsiteX48" fmla="*/ 5261836 w 10317326"/>
              <a:gd name="connsiteY48" fmla="*/ 10317326 h 10317326"/>
              <a:gd name="connsiteX49" fmla="*/ 4998171 w 10317326"/>
              <a:gd name="connsiteY49" fmla="*/ 10317326 h 10317326"/>
              <a:gd name="connsiteX50" fmla="*/ 4321813 w 10317326"/>
              <a:gd name="connsiteY50" fmla="*/ 10317326 h 10317326"/>
              <a:gd name="connsiteX51" fmla="*/ 3851802 w 10317326"/>
              <a:gd name="connsiteY51" fmla="*/ 10317326 h 10317326"/>
              <a:gd name="connsiteX52" fmla="*/ 3381790 w 10317326"/>
              <a:gd name="connsiteY52" fmla="*/ 10317326 h 10317326"/>
              <a:gd name="connsiteX53" fmla="*/ 2705432 w 10317326"/>
              <a:gd name="connsiteY53" fmla="*/ 10317326 h 10317326"/>
              <a:gd name="connsiteX54" fmla="*/ 2132247 w 10317326"/>
              <a:gd name="connsiteY54" fmla="*/ 10317326 h 10317326"/>
              <a:gd name="connsiteX55" fmla="*/ 1352716 w 10317326"/>
              <a:gd name="connsiteY55" fmla="*/ 10317326 h 10317326"/>
              <a:gd name="connsiteX56" fmla="*/ 1089051 w 10317326"/>
              <a:gd name="connsiteY56" fmla="*/ 10317326 h 10317326"/>
              <a:gd name="connsiteX57" fmla="*/ 722213 w 10317326"/>
              <a:gd name="connsiteY57" fmla="*/ 10317326 h 10317326"/>
              <a:gd name="connsiteX58" fmla="*/ 0 w 10317326"/>
              <a:gd name="connsiteY58" fmla="*/ 10317326 h 10317326"/>
              <a:gd name="connsiteX59" fmla="*/ 0 w 10317326"/>
              <a:gd name="connsiteY59" fmla="*/ 9640968 h 10317326"/>
              <a:gd name="connsiteX60" fmla="*/ 0 w 10317326"/>
              <a:gd name="connsiteY60" fmla="*/ 9067783 h 10317326"/>
              <a:gd name="connsiteX61" fmla="*/ 0 w 10317326"/>
              <a:gd name="connsiteY61" fmla="*/ 8597772 h 10317326"/>
              <a:gd name="connsiteX62" fmla="*/ 0 w 10317326"/>
              <a:gd name="connsiteY62" fmla="*/ 8230933 h 10317326"/>
              <a:gd name="connsiteX63" fmla="*/ 0 w 10317326"/>
              <a:gd name="connsiteY63" fmla="*/ 7554575 h 10317326"/>
              <a:gd name="connsiteX64" fmla="*/ 0 w 10317326"/>
              <a:gd name="connsiteY64" fmla="*/ 6981391 h 10317326"/>
              <a:gd name="connsiteX65" fmla="*/ 0 w 10317326"/>
              <a:gd name="connsiteY65" fmla="*/ 6408206 h 10317326"/>
              <a:gd name="connsiteX66" fmla="*/ 0 w 10317326"/>
              <a:gd name="connsiteY66" fmla="*/ 6041368 h 10317326"/>
              <a:gd name="connsiteX67" fmla="*/ 0 w 10317326"/>
              <a:gd name="connsiteY67" fmla="*/ 5261836 h 10317326"/>
              <a:gd name="connsiteX68" fmla="*/ 0 w 10317326"/>
              <a:gd name="connsiteY68" fmla="*/ 4998171 h 10317326"/>
              <a:gd name="connsiteX69" fmla="*/ 0 w 10317326"/>
              <a:gd name="connsiteY69" fmla="*/ 4218640 h 10317326"/>
              <a:gd name="connsiteX70" fmla="*/ 0 w 10317326"/>
              <a:gd name="connsiteY70" fmla="*/ 3954975 h 10317326"/>
              <a:gd name="connsiteX71" fmla="*/ 0 w 10317326"/>
              <a:gd name="connsiteY71" fmla="*/ 3484963 h 10317326"/>
              <a:gd name="connsiteX72" fmla="*/ 0 w 10317326"/>
              <a:gd name="connsiteY72" fmla="*/ 3221298 h 10317326"/>
              <a:gd name="connsiteX73" fmla="*/ 0 w 10317326"/>
              <a:gd name="connsiteY73" fmla="*/ 2854460 h 10317326"/>
              <a:gd name="connsiteX74" fmla="*/ 0 w 10317326"/>
              <a:gd name="connsiteY74" fmla="*/ 2487622 h 10317326"/>
              <a:gd name="connsiteX75" fmla="*/ 0 w 10317326"/>
              <a:gd name="connsiteY75" fmla="*/ 2017610 h 10317326"/>
              <a:gd name="connsiteX76" fmla="*/ 0 w 10317326"/>
              <a:gd name="connsiteY76" fmla="*/ 1547599 h 10317326"/>
              <a:gd name="connsiteX77" fmla="*/ 0 w 10317326"/>
              <a:gd name="connsiteY77" fmla="*/ 768068 h 10317326"/>
              <a:gd name="connsiteX78" fmla="*/ 0 w 10317326"/>
              <a:gd name="connsiteY78" fmla="*/ 0 h 1031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317326" h="10317326" fill="none" extrusionOk="0">
                <a:moveTo>
                  <a:pt x="0" y="0"/>
                </a:moveTo>
                <a:cubicBezTo>
                  <a:pt x="288137" y="-178"/>
                  <a:pt x="342881" y="77141"/>
                  <a:pt x="676358" y="0"/>
                </a:cubicBezTo>
                <a:cubicBezTo>
                  <a:pt x="1009835" y="-77141"/>
                  <a:pt x="958766" y="39873"/>
                  <a:pt x="1146370" y="0"/>
                </a:cubicBezTo>
                <a:cubicBezTo>
                  <a:pt x="1333974" y="-39873"/>
                  <a:pt x="1293812" y="12248"/>
                  <a:pt x="1410035" y="0"/>
                </a:cubicBezTo>
                <a:cubicBezTo>
                  <a:pt x="1526259" y="-12248"/>
                  <a:pt x="1756673" y="53850"/>
                  <a:pt x="2086393" y="0"/>
                </a:cubicBezTo>
                <a:cubicBezTo>
                  <a:pt x="2416113" y="-53850"/>
                  <a:pt x="2490526" y="25356"/>
                  <a:pt x="2659577" y="0"/>
                </a:cubicBezTo>
                <a:cubicBezTo>
                  <a:pt x="2828628" y="-25356"/>
                  <a:pt x="3112643" y="47072"/>
                  <a:pt x="3439109" y="0"/>
                </a:cubicBezTo>
                <a:cubicBezTo>
                  <a:pt x="3765575" y="-47072"/>
                  <a:pt x="3608979" y="27212"/>
                  <a:pt x="3702774" y="0"/>
                </a:cubicBezTo>
                <a:cubicBezTo>
                  <a:pt x="3796570" y="-27212"/>
                  <a:pt x="4021463" y="18565"/>
                  <a:pt x="4275958" y="0"/>
                </a:cubicBezTo>
                <a:cubicBezTo>
                  <a:pt x="4530453" y="-18565"/>
                  <a:pt x="4555372" y="33272"/>
                  <a:pt x="4745970" y="0"/>
                </a:cubicBezTo>
                <a:cubicBezTo>
                  <a:pt x="4936568" y="-33272"/>
                  <a:pt x="5292520" y="79399"/>
                  <a:pt x="5525501" y="0"/>
                </a:cubicBezTo>
                <a:cubicBezTo>
                  <a:pt x="5758482" y="-79399"/>
                  <a:pt x="5988921" y="40273"/>
                  <a:pt x="6201859" y="0"/>
                </a:cubicBezTo>
                <a:cubicBezTo>
                  <a:pt x="6414797" y="-40273"/>
                  <a:pt x="6560524" y="13374"/>
                  <a:pt x="6878217" y="0"/>
                </a:cubicBezTo>
                <a:cubicBezTo>
                  <a:pt x="7195910" y="-13374"/>
                  <a:pt x="7012952" y="26881"/>
                  <a:pt x="7141882" y="0"/>
                </a:cubicBezTo>
                <a:cubicBezTo>
                  <a:pt x="7270812" y="-26881"/>
                  <a:pt x="7402859" y="39810"/>
                  <a:pt x="7611894" y="0"/>
                </a:cubicBezTo>
                <a:cubicBezTo>
                  <a:pt x="7820929" y="-39810"/>
                  <a:pt x="7971717" y="39431"/>
                  <a:pt x="8081905" y="0"/>
                </a:cubicBezTo>
                <a:cubicBezTo>
                  <a:pt x="8192093" y="-39431"/>
                  <a:pt x="8336623" y="6444"/>
                  <a:pt x="8448744" y="0"/>
                </a:cubicBezTo>
                <a:cubicBezTo>
                  <a:pt x="8560865" y="-6444"/>
                  <a:pt x="8629242" y="14281"/>
                  <a:pt x="8712409" y="0"/>
                </a:cubicBezTo>
                <a:cubicBezTo>
                  <a:pt x="8795577" y="-14281"/>
                  <a:pt x="8858152" y="15631"/>
                  <a:pt x="8976074" y="0"/>
                </a:cubicBezTo>
                <a:cubicBezTo>
                  <a:pt x="9093997" y="-15631"/>
                  <a:pt x="9181041" y="12582"/>
                  <a:pt x="9342912" y="0"/>
                </a:cubicBezTo>
                <a:cubicBezTo>
                  <a:pt x="9504783" y="-12582"/>
                  <a:pt x="10034803" y="84768"/>
                  <a:pt x="10317326" y="0"/>
                </a:cubicBezTo>
                <a:cubicBezTo>
                  <a:pt x="10387304" y="189290"/>
                  <a:pt x="10254655" y="420414"/>
                  <a:pt x="10317326" y="779531"/>
                </a:cubicBezTo>
                <a:cubicBezTo>
                  <a:pt x="10379997" y="1138648"/>
                  <a:pt x="10315416" y="1071564"/>
                  <a:pt x="10317326" y="1146370"/>
                </a:cubicBezTo>
                <a:cubicBezTo>
                  <a:pt x="10319236" y="1221176"/>
                  <a:pt x="10283794" y="1767589"/>
                  <a:pt x="10317326" y="1925901"/>
                </a:cubicBezTo>
                <a:cubicBezTo>
                  <a:pt x="10350858" y="2084213"/>
                  <a:pt x="10282014" y="2300384"/>
                  <a:pt x="10317326" y="2395912"/>
                </a:cubicBezTo>
                <a:cubicBezTo>
                  <a:pt x="10352638" y="2491440"/>
                  <a:pt x="10269633" y="2722502"/>
                  <a:pt x="10317326" y="2865924"/>
                </a:cubicBezTo>
                <a:cubicBezTo>
                  <a:pt x="10365019" y="3009346"/>
                  <a:pt x="10299778" y="3073718"/>
                  <a:pt x="10317326" y="3232762"/>
                </a:cubicBezTo>
                <a:cubicBezTo>
                  <a:pt x="10334874" y="3391806"/>
                  <a:pt x="10270010" y="3759014"/>
                  <a:pt x="10317326" y="4012293"/>
                </a:cubicBezTo>
                <a:cubicBezTo>
                  <a:pt x="10364642" y="4265572"/>
                  <a:pt x="10232725" y="4576371"/>
                  <a:pt x="10317326" y="4791825"/>
                </a:cubicBezTo>
                <a:cubicBezTo>
                  <a:pt x="10401927" y="5007279"/>
                  <a:pt x="10224212" y="5368752"/>
                  <a:pt x="10317326" y="5571356"/>
                </a:cubicBezTo>
                <a:cubicBezTo>
                  <a:pt x="10410440" y="5773960"/>
                  <a:pt x="10266170" y="5942544"/>
                  <a:pt x="10317326" y="6041368"/>
                </a:cubicBezTo>
                <a:cubicBezTo>
                  <a:pt x="10368482" y="6140192"/>
                  <a:pt x="10288419" y="6277811"/>
                  <a:pt x="10317326" y="6511379"/>
                </a:cubicBezTo>
                <a:cubicBezTo>
                  <a:pt x="10346233" y="6744947"/>
                  <a:pt x="10303373" y="6763205"/>
                  <a:pt x="10317326" y="6878217"/>
                </a:cubicBezTo>
                <a:cubicBezTo>
                  <a:pt x="10331279" y="6993229"/>
                  <a:pt x="10257492" y="7242569"/>
                  <a:pt x="10317326" y="7451402"/>
                </a:cubicBezTo>
                <a:cubicBezTo>
                  <a:pt x="10377160" y="7660235"/>
                  <a:pt x="10298009" y="7763677"/>
                  <a:pt x="10317326" y="8024587"/>
                </a:cubicBezTo>
                <a:cubicBezTo>
                  <a:pt x="10336643" y="8285498"/>
                  <a:pt x="10295536" y="8164874"/>
                  <a:pt x="10317326" y="8288252"/>
                </a:cubicBezTo>
                <a:cubicBezTo>
                  <a:pt x="10339116" y="8411631"/>
                  <a:pt x="10312970" y="8498484"/>
                  <a:pt x="10317326" y="8655090"/>
                </a:cubicBezTo>
                <a:cubicBezTo>
                  <a:pt x="10321682" y="8811696"/>
                  <a:pt x="10281730" y="8894195"/>
                  <a:pt x="10317326" y="9021928"/>
                </a:cubicBezTo>
                <a:cubicBezTo>
                  <a:pt x="10352922" y="9149661"/>
                  <a:pt x="10254041" y="9349715"/>
                  <a:pt x="10317326" y="9595113"/>
                </a:cubicBezTo>
                <a:cubicBezTo>
                  <a:pt x="10380611" y="9840512"/>
                  <a:pt x="10244600" y="10123753"/>
                  <a:pt x="10317326" y="10317326"/>
                </a:cubicBezTo>
                <a:cubicBezTo>
                  <a:pt x="10254150" y="10325777"/>
                  <a:pt x="10110668" y="10301409"/>
                  <a:pt x="10053661" y="10317326"/>
                </a:cubicBezTo>
                <a:cubicBezTo>
                  <a:pt x="9996654" y="10333243"/>
                  <a:pt x="9648686" y="10302319"/>
                  <a:pt x="9480476" y="10317326"/>
                </a:cubicBezTo>
                <a:cubicBezTo>
                  <a:pt x="9312267" y="10332333"/>
                  <a:pt x="8967600" y="10283930"/>
                  <a:pt x="8804118" y="10317326"/>
                </a:cubicBezTo>
                <a:cubicBezTo>
                  <a:pt x="8640636" y="10350722"/>
                  <a:pt x="8459591" y="10262589"/>
                  <a:pt x="8230933" y="10317326"/>
                </a:cubicBezTo>
                <a:cubicBezTo>
                  <a:pt x="8002275" y="10372063"/>
                  <a:pt x="7759747" y="10259097"/>
                  <a:pt x="7451402" y="10317326"/>
                </a:cubicBezTo>
                <a:cubicBezTo>
                  <a:pt x="7143057" y="10375555"/>
                  <a:pt x="7017508" y="10313238"/>
                  <a:pt x="6878217" y="10317326"/>
                </a:cubicBezTo>
                <a:cubicBezTo>
                  <a:pt x="6738926" y="10321414"/>
                  <a:pt x="6602689" y="10281818"/>
                  <a:pt x="6511379" y="10317326"/>
                </a:cubicBezTo>
                <a:cubicBezTo>
                  <a:pt x="6420069" y="10352834"/>
                  <a:pt x="6076410" y="10301676"/>
                  <a:pt x="5835021" y="10317326"/>
                </a:cubicBezTo>
                <a:cubicBezTo>
                  <a:pt x="5593632" y="10332976"/>
                  <a:pt x="5424846" y="10261954"/>
                  <a:pt x="5261836" y="10317326"/>
                </a:cubicBezTo>
                <a:cubicBezTo>
                  <a:pt x="5098826" y="10372698"/>
                  <a:pt x="5112059" y="10309441"/>
                  <a:pt x="4998171" y="10317326"/>
                </a:cubicBezTo>
                <a:cubicBezTo>
                  <a:pt x="4884283" y="10325211"/>
                  <a:pt x="4592996" y="10315148"/>
                  <a:pt x="4321813" y="10317326"/>
                </a:cubicBezTo>
                <a:cubicBezTo>
                  <a:pt x="4050630" y="10319504"/>
                  <a:pt x="3969328" y="10268815"/>
                  <a:pt x="3851802" y="10317326"/>
                </a:cubicBezTo>
                <a:cubicBezTo>
                  <a:pt x="3734276" y="10365837"/>
                  <a:pt x="3580597" y="10290978"/>
                  <a:pt x="3381790" y="10317326"/>
                </a:cubicBezTo>
                <a:cubicBezTo>
                  <a:pt x="3182983" y="10343674"/>
                  <a:pt x="2899039" y="10292379"/>
                  <a:pt x="2705432" y="10317326"/>
                </a:cubicBezTo>
                <a:cubicBezTo>
                  <a:pt x="2511825" y="10342273"/>
                  <a:pt x="2289534" y="10296189"/>
                  <a:pt x="2132247" y="10317326"/>
                </a:cubicBezTo>
                <a:cubicBezTo>
                  <a:pt x="1974961" y="10338463"/>
                  <a:pt x="1521366" y="10232094"/>
                  <a:pt x="1352716" y="10317326"/>
                </a:cubicBezTo>
                <a:cubicBezTo>
                  <a:pt x="1184066" y="10402558"/>
                  <a:pt x="1201335" y="10315799"/>
                  <a:pt x="1089051" y="10317326"/>
                </a:cubicBezTo>
                <a:cubicBezTo>
                  <a:pt x="976767" y="10318853"/>
                  <a:pt x="868434" y="10307197"/>
                  <a:pt x="722213" y="10317326"/>
                </a:cubicBezTo>
                <a:cubicBezTo>
                  <a:pt x="575992" y="10327455"/>
                  <a:pt x="209526" y="10311333"/>
                  <a:pt x="0" y="10317326"/>
                </a:cubicBezTo>
                <a:cubicBezTo>
                  <a:pt x="-5472" y="10019116"/>
                  <a:pt x="45100" y="9848569"/>
                  <a:pt x="0" y="9640968"/>
                </a:cubicBezTo>
                <a:cubicBezTo>
                  <a:pt x="-45100" y="9433367"/>
                  <a:pt x="3188" y="9293310"/>
                  <a:pt x="0" y="9067783"/>
                </a:cubicBezTo>
                <a:cubicBezTo>
                  <a:pt x="-3188" y="8842256"/>
                  <a:pt x="53493" y="8768535"/>
                  <a:pt x="0" y="8597772"/>
                </a:cubicBezTo>
                <a:cubicBezTo>
                  <a:pt x="-53493" y="8427009"/>
                  <a:pt x="2354" y="8315110"/>
                  <a:pt x="0" y="8230933"/>
                </a:cubicBezTo>
                <a:cubicBezTo>
                  <a:pt x="-2354" y="8146756"/>
                  <a:pt x="20433" y="7837360"/>
                  <a:pt x="0" y="7554575"/>
                </a:cubicBezTo>
                <a:cubicBezTo>
                  <a:pt x="-20433" y="7271790"/>
                  <a:pt x="41258" y="7223749"/>
                  <a:pt x="0" y="6981391"/>
                </a:cubicBezTo>
                <a:cubicBezTo>
                  <a:pt x="-41258" y="6739033"/>
                  <a:pt x="6370" y="6628684"/>
                  <a:pt x="0" y="6408206"/>
                </a:cubicBezTo>
                <a:cubicBezTo>
                  <a:pt x="-6370" y="6187729"/>
                  <a:pt x="21467" y="6126205"/>
                  <a:pt x="0" y="6041368"/>
                </a:cubicBezTo>
                <a:cubicBezTo>
                  <a:pt x="-21467" y="5956531"/>
                  <a:pt x="33723" y="5431592"/>
                  <a:pt x="0" y="5261836"/>
                </a:cubicBezTo>
                <a:cubicBezTo>
                  <a:pt x="-33723" y="5092080"/>
                  <a:pt x="7953" y="5068138"/>
                  <a:pt x="0" y="4998171"/>
                </a:cubicBezTo>
                <a:cubicBezTo>
                  <a:pt x="-7953" y="4928205"/>
                  <a:pt x="52535" y="4525961"/>
                  <a:pt x="0" y="4218640"/>
                </a:cubicBezTo>
                <a:cubicBezTo>
                  <a:pt x="-52535" y="3911319"/>
                  <a:pt x="15920" y="4035259"/>
                  <a:pt x="0" y="3954975"/>
                </a:cubicBezTo>
                <a:cubicBezTo>
                  <a:pt x="-15920" y="3874692"/>
                  <a:pt x="17249" y="3604245"/>
                  <a:pt x="0" y="3484963"/>
                </a:cubicBezTo>
                <a:cubicBezTo>
                  <a:pt x="-17249" y="3365681"/>
                  <a:pt x="15736" y="3304370"/>
                  <a:pt x="0" y="3221298"/>
                </a:cubicBezTo>
                <a:cubicBezTo>
                  <a:pt x="-15736" y="3138227"/>
                  <a:pt x="37501" y="3024852"/>
                  <a:pt x="0" y="2854460"/>
                </a:cubicBezTo>
                <a:cubicBezTo>
                  <a:pt x="-37501" y="2684068"/>
                  <a:pt x="30208" y="2655622"/>
                  <a:pt x="0" y="2487622"/>
                </a:cubicBezTo>
                <a:cubicBezTo>
                  <a:pt x="-30208" y="2319622"/>
                  <a:pt x="28724" y="2139912"/>
                  <a:pt x="0" y="2017610"/>
                </a:cubicBezTo>
                <a:cubicBezTo>
                  <a:pt x="-28724" y="1895308"/>
                  <a:pt x="45040" y="1747542"/>
                  <a:pt x="0" y="1547599"/>
                </a:cubicBezTo>
                <a:cubicBezTo>
                  <a:pt x="-45040" y="1347656"/>
                  <a:pt x="37847" y="1001705"/>
                  <a:pt x="0" y="768068"/>
                </a:cubicBezTo>
                <a:cubicBezTo>
                  <a:pt x="-37847" y="534431"/>
                  <a:pt x="42698" y="342070"/>
                  <a:pt x="0" y="0"/>
                </a:cubicBezTo>
                <a:close/>
              </a:path>
              <a:path w="10317326" h="10317326" stroke="0" extrusionOk="0">
                <a:moveTo>
                  <a:pt x="0" y="0"/>
                </a:moveTo>
                <a:cubicBezTo>
                  <a:pt x="366210" y="-48692"/>
                  <a:pt x="398247" y="25089"/>
                  <a:pt x="779531" y="0"/>
                </a:cubicBezTo>
                <a:cubicBezTo>
                  <a:pt x="1160815" y="-25089"/>
                  <a:pt x="972774" y="30457"/>
                  <a:pt x="1146370" y="0"/>
                </a:cubicBezTo>
                <a:cubicBezTo>
                  <a:pt x="1319966" y="-30457"/>
                  <a:pt x="1642155" y="23256"/>
                  <a:pt x="1822728" y="0"/>
                </a:cubicBezTo>
                <a:cubicBezTo>
                  <a:pt x="2003301" y="-23256"/>
                  <a:pt x="2305117" y="62247"/>
                  <a:pt x="2602259" y="0"/>
                </a:cubicBezTo>
                <a:cubicBezTo>
                  <a:pt x="2899401" y="-62247"/>
                  <a:pt x="2812841" y="32788"/>
                  <a:pt x="2969097" y="0"/>
                </a:cubicBezTo>
                <a:cubicBezTo>
                  <a:pt x="3125353" y="-32788"/>
                  <a:pt x="3355271" y="43162"/>
                  <a:pt x="3645455" y="0"/>
                </a:cubicBezTo>
                <a:cubicBezTo>
                  <a:pt x="3935639" y="-43162"/>
                  <a:pt x="3907773" y="9807"/>
                  <a:pt x="4115467" y="0"/>
                </a:cubicBezTo>
                <a:cubicBezTo>
                  <a:pt x="4323161" y="-9807"/>
                  <a:pt x="4635960" y="247"/>
                  <a:pt x="4894998" y="0"/>
                </a:cubicBezTo>
                <a:cubicBezTo>
                  <a:pt x="5154036" y="-247"/>
                  <a:pt x="5286526" y="78999"/>
                  <a:pt x="5674529" y="0"/>
                </a:cubicBezTo>
                <a:cubicBezTo>
                  <a:pt x="6062532" y="-78999"/>
                  <a:pt x="5919279" y="38427"/>
                  <a:pt x="6041368" y="0"/>
                </a:cubicBezTo>
                <a:cubicBezTo>
                  <a:pt x="6163457" y="-38427"/>
                  <a:pt x="6194744" y="25774"/>
                  <a:pt x="6305033" y="0"/>
                </a:cubicBezTo>
                <a:cubicBezTo>
                  <a:pt x="6415322" y="-25774"/>
                  <a:pt x="6595273" y="12251"/>
                  <a:pt x="6878217" y="0"/>
                </a:cubicBezTo>
                <a:cubicBezTo>
                  <a:pt x="7161161" y="-12251"/>
                  <a:pt x="7129362" y="25862"/>
                  <a:pt x="7245056" y="0"/>
                </a:cubicBezTo>
                <a:cubicBezTo>
                  <a:pt x="7360750" y="-25862"/>
                  <a:pt x="7763999" y="6111"/>
                  <a:pt x="8024587" y="0"/>
                </a:cubicBezTo>
                <a:cubicBezTo>
                  <a:pt x="8285175" y="-6111"/>
                  <a:pt x="8164369" y="12841"/>
                  <a:pt x="8288252" y="0"/>
                </a:cubicBezTo>
                <a:cubicBezTo>
                  <a:pt x="8412135" y="-12841"/>
                  <a:pt x="8715253" y="62303"/>
                  <a:pt x="8861437" y="0"/>
                </a:cubicBezTo>
                <a:cubicBezTo>
                  <a:pt x="9007621" y="-62303"/>
                  <a:pt x="9040573" y="20955"/>
                  <a:pt x="9125102" y="0"/>
                </a:cubicBezTo>
                <a:cubicBezTo>
                  <a:pt x="9209632" y="-20955"/>
                  <a:pt x="9531045" y="1091"/>
                  <a:pt x="9801460" y="0"/>
                </a:cubicBezTo>
                <a:cubicBezTo>
                  <a:pt x="10071875" y="-1091"/>
                  <a:pt x="10204718" y="645"/>
                  <a:pt x="10317326" y="0"/>
                </a:cubicBezTo>
                <a:cubicBezTo>
                  <a:pt x="10334555" y="102506"/>
                  <a:pt x="10302684" y="179479"/>
                  <a:pt x="10317326" y="263665"/>
                </a:cubicBezTo>
                <a:cubicBezTo>
                  <a:pt x="10331968" y="347852"/>
                  <a:pt x="10290695" y="532801"/>
                  <a:pt x="10317326" y="733677"/>
                </a:cubicBezTo>
                <a:cubicBezTo>
                  <a:pt x="10343957" y="934553"/>
                  <a:pt x="10281730" y="1081048"/>
                  <a:pt x="10317326" y="1203688"/>
                </a:cubicBezTo>
                <a:cubicBezTo>
                  <a:pt x="10352922" y="1326328"/>
                  <a:pt x="10288782" y="1440702"/>
                  <a:pt x="10317326" y="1570526"/>
                </a:cubicBezTo>
                <a:cubicBezTo>
                  <a:pt x="10345870" y="1700350"/>
                  <a:pt x="10260159" y="1998541"/>
                  <a:pt x="10317326" y="2143711"/>
                </a:cubicBezTo>
                <a:cubicBezTo>
                  <a:pt x="10374493" y="2288881"/>
                  <a:pt x="10240194" y="2627638"/>
                  <a:pt x="10317326" y="2923242"/>
                </a:cubicBezTo>
                <a:cubicBezTo>
                  <a:pt x="10394458" y="3218846"/>
                  <a:pt x="10284585" y="3526072"/>
                  <a:pt x="10317326" y="3702774"/>
                </a:cubicBezTo>
                <a:cubicBezTo>
                  <a:pt x="10350067" y="3879476"/>
                  <a:pt x="10289008" y="3853221"/>
                  <a:pt x="10317326" y="3966439"/>
                </a:cubicBezTo>
                <a:cubicBezTo>
                  <a:pt x="10345644" y="4079657"/>
                  <a:pt x="10266202" y="4270560"/>
                  <a:pt x="10317326" y="4436450"/>
                </a:cubicBezTo>
                <a:cubicBezTo>
                  <a:pt x="10368450" y="4602340"/>
                  <a:pt x="10280325" y="4779195"/>
                  <a:pt x="10317326" y="5112808"/>
                </a:cubicBezTo>
                <a:cubicBezTo>
                  <a:pt x="10354327" y="5446421"/>
                  <a:pt x="10272343" y="5455296"/>
                  <a:pt x="10317326" y="5582820"/>
                </a:cubicBezTo>
                <a:cubicBezTo>
                  <a:pt x="10362309" y="5710344"/>
                  <a:pt x="10306463" y="5903729"/>
                  <a:pt x="10317326" y="6052831"/>
                </a:cubicBezTo>
                <a:cubicBezTo>
                  <a:pt x="10328189" y="6201933"/>
                  <a:pt x="10297834" y="6249310"/>
                  <a:pt x="10317326" y="6316496"/>
                </a:cubicBezTo>
                <a:cubicBezTo>
                  <a:pt x="10336818" y="6383683"/>
                  <a:pt x="10315265" y="6933054"/>
                  <a:pt x="10317326" y="7096028"/>
                </a:cubicBezTo>
                <a:cubicBezTo>
                  <a:pt x="10319387" y="7259002"/>
                  <a:pt x="10238268" y="7612415"/>
                  <a:pt x="10317326" y="7772386"/>
                </a:cubicBezTo>
                <a:cubicBezTo>
                  <a:pt x="10396384" y="7932357"/>
                  <a:pt x="10293598" y="7931042"/>
                  <a:pt x="10317326" y="8036051"/>
                </a:cubicBezTo>
                <a:cubicBezTo>
                  <a:pt x="10341054" y="8141061"/>
                  <a:pt x="10315527" y="8431924"/>
                  <a:pt x="10317326" y="8609235"/>
                </a:cubicBezTo>
                <a:cubicBezTo>
                  <a:pt x="10319125" y="8786546"/>
                  <a:pt x="10293212" y="8789447"/>
                  <a:pt x="10317326" y="8872900"/>
                </a:cubicBezTo>
                <a:cubicBezTo>
                  <a:pt x="10341440" y="8956354"/>
                  <a:pt x="10269595" y="9156537"/>
                  <a:pt x="10317326" y="9342912"/>
                </a:cubicBezTo>
                <a:cubicBezTo>
                  <a:pt x="10365057" y="9529287"/>
                  <a:pt x="10272299" y="9680250"/>
                  <a:pt x="10317326" y="9812923"/>
                </a:cubicBezTo>
                <a:cubicBezTo>
                  <a:pt x="10362353" y="9945596"/>
                  <a:pt x="10259204" y="10092783"/>
                  <a:pt x="10317326" y="10317326"/>
                </a:cubicBezTo>
                <a:cubicBezTo>
                  <a:pt x="10221356" y="10326340"/>
                  <a:pt x="10056250" y="10311204"/>
                  <a:pt x="9950488" y="10317326"/>
                </a:cubicBezTo>
                <a:cubicBezTo>
                  <a:pt x="9844726" y="10323448"/>
                  <a:pt x="9790578" y="10305324"/>
                  <a:pt x="9686823" y="10317326"/>
                </a:cubicBezTo>
                <a:cubicBezTo>
                  <a:pt x="9583068" y="10329328"/>
                  <a:pt x="9343727" y="10306862"/>
                  <a:pt x="9010465" y="10317326"/>
                </a:cubicBezTo>
                <a:cubicBezTo>
                  <a:pt x="8677203" y="10327790"/>
                  <a:pt x="8387640" y="10268100"/>
                  <a:pt x="8230933" y="10317326"/>
                </a:cubicBezTo>
                <a:cubicBezTo>
                  <a:pt x="8074226" y="10366552"/>
                  <a:pt x="7693580" y="10267434"/>
                  <a:pt x="7554575" y="10317326"/>
                </a:cubicBezTo>
                <a:cubicBezTo>
                  <a:pt x="7415570" y="10367218"/>
                  <a:pt x="7219824" y="10311214"/>
                  <a:pt x="6981391" y="10317326"/>
                </a:cubicBezTo>
                <a:cubicBezTo>
                  <a:pt x="6742958" y="10323438"/>
                  <a:pt x="6720041" y="10300520"/>
                  <a:pt x="6614552" y="10317326"/>
                </a:cubicBezTo>
                <a:cubicBezTo>
                  <a:pt x="6509063" y="10334132"/>
                  <a:pt x="6386392" y="10316588"/>
                  <a:pt x="6247714" y="10317326"/>
                </a:cubicBezTo>
                <a:cubicBezTo>
                  <a:pt x="6109036" y="10318064"/>
                  <a:pt x="5926079" y="10259602"/>
                  <a:pt x="5674529" y="10317326"/>
                </a:cubicBezTo>
                <a:cubicBezTo>
                  <a:pt x="5422980" y="10375050"/>
                  <a:pt x="5278580" y="10247081"/>
                  <a:pt x="4894998" y="10317326"/>
                </a:cubicBezTo>
                <a:cubicBezTo>
                  <a:pt x="4511416" y="10387571"/>
                  <a:pt x="4594254" y="10268513"/>
                  <a:pt x="4424986" y="10317326"/>
                </a:cubicBezTo>
                <a:cubicBezTo>
                  <a:pt x="4255718" y="10366139"/>
                  <a:pt x="3886086" y="10316704"/>
                  <a:pt x="3748628" y="10317326"/>
                </a:cubicBezTo>
                <a:cubicBezTo>
                  <a:pt x="3611170" y="10317948"/>
                  <a:pt x="3362544" y="10249954"/>
                  <a:pt x="3175444" y="10317326"/>
                </a:cubicBezTo>
                <a:cubicBezTo>
                  <a:pt x="2988344" y="10384698"/>
                  <a:pt x="2623401" y="10253870"/>
                  <a:pt x="2395912" y="10317326"/>
                </a:cubicBezTo>
                <a:cubicBezTo>
                  <a:pt x="2168423" y="10380782"/>
                  <a:pt x="2214977" y="10301935"/>
                  <a:pt x="2132247" y="10317326"/>
                </a:cubicBezTo>
                <a:cubicBezTo>
                  <a:pt x="2049517" y="10332717"/>
                  <a:pt x="1793015" y="10271595"/>
                  <a:pt x="1455889" y="10317326"/>
                </a:cubicBezTo>
                <a:cubicBezTo>
                  <a:pt x="1118763" y="10363057"/>
                  <a:pt x="1233833" y="10284265"/>
                  <a:pt x="1089051" y="10317326"/>
                </a:cubicBezTo>
                <a:cubicBezTo>
                  <a:pt x="944269" y="10350387"/>
                  <a:pt x="714643" y="10292256"/>
                  <a:pt x="515866" y="10317326"/>
                </a:cubicBezTo>
                <a:cubicBezTo>
                  <a:pt x="317089" y="10342396"/>
                  <a:pt x="210705" y="10259013"/>
                  <a:pt x="0" y="10317326"/>
                </a:cubicBezTo>
                <a:cubicBezTo>
                  <a:pt x="-23075" y="10135930"/>
                  <a:pt x="52625" y="9997908"/>
                  <a:pt x="0" y="9744141"/>
                </a:cubicBezTo>
                <a:cubicBezTo>
                  <a:pt x="-52625" y="9490374"/>
                  <a:pt x="14182" y="9565107"/>
                  <a:pt x="0" y="9480476"/>
                </a:cubicBezTo>
                <a:cubicBezTo>
                  <a:pt x="-14182" y="9395846"/>
                  <a:pt x="33770" y="9193532"/>
                  <a:pt x="0" y="8907291"/>
                </a:cubicBezTo>
                <a:cubicBezTo>
                  <a:pt x="-33770" y="8621051"/>
                  <a:pt x="38395" y="8496632"/>
                  <a:pt x="0" y="8230933"/>
                </a:cubicBezTo>
                <a:cubicBezTo>
                  <a:pt x="-38395" y="7965234"/>
                  <a:pt x="12356" y="8050699"/>
                  <a:pt x="0" y="7967268"/>
                </a:cubicBezTo>
                <a:cubicBezTo>
                  <a:pt x="-12356" y="7883838"/>
                  <a:pt x="18883" y="7732156"/>
                  <a:pt x="0" y="7600430"/>
                </a:cubicBezTo>
                <a:cubicBezTo>
                  <a:pt x="-18883" y="7468704"/>
                  <a:pt x="25010" y="7409825"/>
                  <a:pt x="0" y="7336765"/>
                </a:cubicBezTo>
                <a:cubicBezTo>
                  <a:pt x="-25010" y="7263705"/>
                  <a:pt x="18376" y="7146735"/>
                  <a:pt x="0" y="7073100"/>
                </a:cubicBezTo>
                <a:cubicBezTo>
                  <a:pt x="-18376" y="6999465"/>
                  <a:pt x="58662" y="6730716"/>
                  <a:pt x="0" y="6396742"/>
                </a:cubicBezTo>
                <a:cubicBezTo>
                  <a:pt x="-58662" y="6062768"/>
                  <a:pt x="48907" y="5953566"/>
                  <a:pt x="0" y="5720384"/>
                </a:cubicBezTo>
                <a:cubicBezTo>
                  <a:pt x="-48907" y="5487202"/>
                  <a:pt x="34217" y="5444177"/>
                  <a:pt x="0" y="5250373"/>
                </a:cubicBezTo>
                <a:cubicBezTo>
                  <a:pt x="-34217" y="5056569"/>
                  <a:pt x="19088" y="5037788"/>
                  <a:pt x="0" y="4883534"/>
                </a:cubicBezTo>
                <a:cubicBezTo>
                  <a:pt x="-19088" y="4729280"/>
                  <a:pt x="54173" y="4524557"/>
                  <a:pt x="0" y="4310350"/>
                </a:cubicBezTo>
                <a:cubicBezTo>
                  <a:pt x="-54173" y="4096143"/>
                  <a:pt x="68173" y="3864332"/>
                  <a:pt x="0" y="3530818"/>
                </a:cubicBezTo>
                <a:cubicBezTo>
                  <a:pt x="-68173" y="3197304"/>
                  <a:pt x="13640" y="3312390"/>
                  <a:pt x="0" y="3163980"/>
                </a:cubicBezTo>
                <a:cubicBezTo>
                  <a:pt x="-13640" y="3015570"/>
                  <a:pt x="10012" y="2959643"/>
                  <a:pt x="0" y="2900315"/>
                </a:cubicBezTo>
                <a:cubicBezTo>
                  <a:pt x="-10012" y="2840988"/>
                  <a:pt x="18366" y="2682441"/>
                  <a:pt x="0" y="2533477"/>
                </a:cubicBezTo>
                <a:cubicBezTo>
                  <a:pt x="-18366" y="2384513"/>
                  <a:pt x="26985" y="2364202"/>
                  <a:pt x="0" y="2269812"/>
                </a:cubicBezTo>
                <a:cubicBezTo>
                  <a:pt x="-26985" y="2175422"/>
                  <a:pt x="50082" y="1817636"/>
                  <a:pt x="0" y="1696627"/>
                </a:cubicBezTo>
                <a:cubicBezTo>
                  <a:pt x="-50082" y="1575619"/>
                  <a:pt x="25385" y="1485884"/>
                  <a:pt x="0" y="1432962"/>
                </a:cubicBezTo>
                <a:cubicBezTo>
                  <a:pt x="-25385" y="1380040"/>
                  <a:pt x="39380" y="1221035"/>
                  <a:pt x="0" y="1066124"/>
                </a:cubicBezTo>
                <a:cubicBezTo>
                  <a:pt x="-39380" y="911213"/>
                  <a:pt x="7460" y="900995"/>
                  <a:pt x="0" y="802459"/>
                </a:cubicBezTo>
                <a:cubicBezTo>
                  <a:pt x="-7460" y="703924"/>
                  <a:pt x="20131" y="16333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174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98C7C-9144-0957-3BDA-809249E2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561C4-ED1B-569F-899B-46D391DD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7D5E296A-5274-E190-3CA1-A6E25C36F911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25533AAD-3A94-BD82-2D66-245326DC7193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6DCF4E-4B89-18BC-376C-8D71F115E082}"/>
              </a:ext>
            </a:extLst>
          </p:cNvPr>
          <p:cNvSpPr/>
          <p:nvPr/>
        </p:nvSpPr>
        <p:spPr>
          <a:xfrm>
            <a:off x="-12312392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433B4D-09EC-BCEE-5679-89E5295761F5}"/>
              </a:ext>
            </a:extLst>
          </p:cNvPr>
          <p:cNvSpPr/>
          <p:nvPr/>
        </p:nvSpPr>
        <p:spPr>
          <a:xfrm>
            <a:off x="-9320554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187556-0D05-8E0C-D057-036FAB3D4FD1}"/>
              </a:ext>
            </a:extLst>
          </p:cNvPr>
          <p:cNvSpPr/>
          <p:nvPr/>
        </p:nvSpPr>
        <p:spPr>
          <a:xfrm>
            <a:off x="-6276451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CC808E-78B3-55F0-BF3A-9264957D9F10}"/>
              </a:ext>
            </a:extLst>
          </p:cNvPr>
          <p:cNvSpPr/>
          <p:nvPr/>
        </p:nvSpPr>
        <p:spPr>
          <a:xfrm>
            <a:off x="-3232348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AE4E3-D263-17C2-9D51-6354D74AF214}"/>
              </a:ext>
            </a:extLst>
          </p:cNvPr>
          <p:cNvSpPr txBox="1"/>
          <p:nvPr/>
        </p:nvSpPr>
        <p:spPr>
          <a:xfrm>
            <a:off x="-11135540" y="2592474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20937B-3518-AD38-6179-A6F49CDE8EFB}"/>
              </a:ext>
            </a:extLst>
          </p:cNvPr>
          <p:cNvSpPr txBox="1"/>
          <p:nvPr/>
        </p:nvSpPr>
        <p:spPr>
          <a:xfrm>
            <a:off x="-8149313" y="2592474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CE8AD-3953-FB7C-6842-FA63B7BAF313}"/>
              </a:ext>
            </a:extLst>
          </p:cNvPr>
          <p:cNvSpPr txBox="1"/>
          <p:nvPr/>
        </p:nvSpPr>
        <p:spPr>
          <a:xfrm>
            <a:off x="-5110820" y="2592474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E9BAE-24ED-51BF-A214-C72E62C0959B}"/>
              </a:ext>
            </a:extLst>
          </p:cNvPr>
          <p:cNvSpPr txBox="1"/>
          <p:nvPr/>
        </p:nvSpPr>
        <p:spPr>
          <a:xfrm>
            <a:off x="-2069923" y="259247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293DD-28E4-A863-17FC-BFE2535FEB39}"/>
              </a:ext>
            </a:extLst>
          </p:cNvPr>
          <p:cNvSpPr txBox="1"/>
          <p:nvPr/>
        </p:nvSpPr>
        <p:spPr>
          <a:xfrm>
            <a:off x="-12240790" y="3753717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707616-BCB4-B623-2F13-0E52049547D7}"/>
              </a:ext>
            </a:extLst>
          </p:cNvPr>
          <p:cNvSpPr txBox="1"/>
          <p:nvPr/>
        </p:nvSpPr>
        <p:spPr>
          <a:xfrm>
            <a:off x="-9248953" y="3316090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0F021-1B1F-3391-4E86-5B4A42AD3F88}"/>
              </a:ext>
            </a:extLst>
          </p:cNvPr>
          <p:cNvSpPr txBox="1"/>
          <p:nvPr/>
        </p:nvSpPr>
        <p:spPr>
          <a:xfrm>
            <a:off x="-6204849" y="3753717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15D94A-9C76-4831-3747-021988EE9D18}"/>
              </a:ext>
            </a:extLst>
          </p:cNvPr>
          <p:cNvSpPr txBox="1"/>
          <p:nvPr/>
        </p:nvSpPr>
        <p:spPr>
          <a:xfrm>
            <a:off x="-3160746" y="3753717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</p:spTree>
    <p:extLst>
      <p:ext uri="{BB962C8B-B14F-4D97-AF65-F5344CB8AC3E}">
        <p14:creationId xmlns:p14="http://schemas.microsoft.com/office/powerpoint/2010/main" val="5392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2D6EE-B8CC-585F-4F66-0686B6BC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69172-9A6B-0343-23BC-93E10DB5E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A1735EB1-54AE-27A9-D2AF-EC73947D514E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FC1BD3F1-1C33-C3B9-875A-D83CE31C535F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D00A58-646E-BC99-B5DC-2D2EECCB6E56}"/>
              </a:ext>
            </a:extLst>
          </p:cNvPr>
          <p:cNvSpPr/>
          <p:nvPr/>
        </p:nvSpPr>
        <p:spPr>
          <a:xfrm>
            <a:off x="141246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9CBA6E-7028-15F6-D914-4A2E816B8DF0}"/>
              </a:ext>
            </a:extLst>
          </p:cNvPr>
          <p:cNvSpPr/>
          <p:nvPr/>
        </p:nvSpPr>
        <p:spPr>
          <a:xfrm>
            <a:off x="-9320554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9880D7-E6A6-1D6E-F1CB-F4CF6A55A92D}"/>
              </a:ext>
            </a:extLst>
          </p:cNvPr>
          <p:cNvSpPr/>
          <p:nvPr/>
        </p:nvSpPr>
        <p:spPr>
          <a:xfrm>
            <a:off x="-6276451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B378B4-A5AE-4C84-DC66-4CFE3B1681E1}"/>
              </a:ext>
            </a:extLst>
          </p:cNvPr>
          <p:cNvSpPr/>
          <p:nvPr/>
        </p:nvSpPr>
        <p:spPr>
          <a:xfrm>
            <a:off x="-3232348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DE107-FF56-E394-C000-D3B486496494}"/>
              </a:ext>
            </a:extLst>
          </p:cNvPr>
          <p:cNvSpPr txBox="1"/>
          <p:nvPr/>
        </p:nvSpPr>
        <p:spPr>
          <a:xfrm>
            <a:off x="1318098" y="2592474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BA119-4F1E-2CC0-AC21-4C13AC61743A}"/>
              </a:ext>
            </a:extLst>
          </p:cNvPr>
          <p:cNvSpPr txBox="1"/>
          <p:nvPr/>
        </p:nvSpPr>
        <p:spPr>
          <a:xfrm>
            <a:off x="-8149313" y="2592474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45933-64AD-36AB-F0B9-CA462CA92DFE}"/>
              </a:ext>
            </a:extLst>
          </p:cNvPr>
          <p:cNvSpPr txBox="1"/>
          <p:nvPr/>
        </p:nvSpPr>
        <p:spPr>
          <a:xfrm>
            <a:off x="-5110820" y="2592474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AD0CB7-A897-CD44-817A-09E4D8CFCA65}"/>
              </a:ext>
            </a:extLst>
          </p:cNvPr>
          <p:cNvSpPr txBox="1"/>
          <p:nvPr/>
        </p:nvSpPr>
        <p:spPr>
          <a:xfrm>
            <a:off x="-2069923" y="259247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D30A92-C9F0-67B2-5774-81DB29A56A95}"/>
              </a:ext>
            </a:extLst>
          </p:cNvPr>
          <p:cNvSpPr txBox="1"/>
          <p:nvPr/>
        </p:nvSpPr>
        <p:spPr>
          <a:xfrm>
            <a:off x="212848" y="3753717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442F0-EF88-4347-B629-C0F3E2533D8C}"/>
              </a:ext>
            </a:extLst>
          </p:cNvPr>
          <p:cNvSpPr txBox="1"/>
          <p:nvPr/>
        </p:nvSpPr>
        <p:spPr>
          <a:xfrm>
            <a:off x="-9248953" y="3316090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91B15A-1AFF-2AF5-598B-8C9B96F77B91}"/>
              </a:ext>
            </a:extLst>
          </p:cNvPr>
          <p:cNvSpPr txBox="1"/>
          <p:nvPr/>
        </p:nvSpPr>
        <p:spPr>
          <a:xfrm>
            <a:off x="-6204849" y="3753717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BA821-177F-59B5-8A95-2E3CC46560C2}"/>
              </a:ext>
            </a:extLst>
          </p:cNvPr>
          <p:cNvSpPr txBox="1"/>
          <p:nvPr/>
        </p:nvSpPr>
        <p:spPr>
          <a:xfrm>
            <a:off x="-3160746" y="3753717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</p:spTree>
    <p:extLst>
      <p:ext uri="{BB962C8B-B14F-4D97-AF65-F5344CB8AC3E}">
        <p14:creationId xmlns:p14="http://schemas.microsoft.com/office/powerpoint/2010/main" val="204052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5A578-68C3-B070-D471-2B654F64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E420-86D1-60C0-285F-4B0059541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316D4327-0D64-BB10-6D21-4CAF6744D9AE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4C15F4F7-490F-E24B-7FDC-301F816D8B12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C37B88-2B61-CCE9-37DF-FB2B4A91C399}"/>
              </a:ext>
            </a:extLst>
          </p:cNvPr>
          <p:cNvSpPr/>
          <p:nvPr/>
        </p:nvSpPr>
        <p:spPr>
          <a:xfrm>
            <a:off x="141246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CFBCB-30BF-0070-24F3-63E8378DD0A5}"/>
              </a:ext>
            </a:extLst>
          </p:cNvPr>
          <p:cNvSpPr/>
          <p:nvPr/>
        </p:nvSpPr>
        <p:spPr>
          <a:xfrm>
            <a:off x="3147962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D03D7C-92F4-A4D6-164E-49F9405F7421}"/>
              </a:ext>
            </a:extLst>
          </p:cNvPr>
          <p:cNvSpPr/>
          <p:nvPr/>
        </p:nvSpPr>
        <p:spPr>
          <a:xfrm>
            <a:off x="-6276451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4EF381-699D-C83E-3D29-64E2839ECBFE}"/>
              </a:ext>
            </a:extLst>
          </p:cNvPr>
          <p:cNvSpPr/>
          <p:nvPr/>
        </p:nvSpPr>
        <p:spPr>
          <a:xfrm>
            <a:off x="-3232348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DE219-848E-8DCD-ADCB-7F97EDEB5283}"/>
              </a:ext>
            </a:extLst>
          </p:cNvPr>
          <p:cNvSpPr txBox="1"/>
          <p:nvPr/>
        </p:nvSpPr>
        <p:spPr>
          <a:xfrm>
            <a:off x="1318098" y="2592474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CBD1ED-E677-FC8C-1E18-ED948E9C1AE7}"/>
              </a:ext>
            </a:extLst>
          </p:cNvPr>
          <p:cNvSpPr txBox="1"/>
          <p:nvPr/>
        </p:nvSpPr>
        <p:spPr>
          <a:xfrm>
            <a:off x="4319203" y="2592474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1367-0C8F-667F-F048-9B0F3940AF99}"/>
              </a:ext>
            </a:extLst>
          </p:cNvPr>
          <p:cNvSpPr txBox="1"/>
          <p:nvPr/>
        </p:nvSpPr>
        <p:spPr>
          <a:xfrm>
            <a:off x="-5110820" y="2592474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1461C7-4113-03BD-C95B-CF12A814EC7D}"/>
              </a:ext>
            </a:extLst>
          </p:cNvPr>
          <p:cNvSpPr txBox="1"/>
          <p:nvPr/>
        </p:nvSpPr>
        <p:spPr>
          <a:xfrm>
            <a:off x="-2069923" y="259247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AE579E-4688-132E-0C3B-58798BAED954}"/>
              </a:ext>
            </a:extLst>
          </p:cNvPr>
          <p:cNvSpPr txBox="1"/>
          <p:nvPr/>
        </p:nvSpPr>
        <p:spPr>
          <a:xfrm>
            <a:off x="212848" y="3753717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EBCFC-B063-3EB7-A4B6-1F3B598F488D}"/>
              </a:ext>
            </a:extLst>
          </p:cNvPr>
          <p:cNvSpPr txBox="1"/>
          <p:nvPr/>
        </p:nvSpPr>
        <p:spPr>
          <a:xfrm>
            <a:off x="3219563" y="3316090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F89E36-04D8-A225-66ED-67C2BA415C78}"/>
              </a:ext>
            </a:extLst>
          </p:cNvPr>
          <p:cNvSpPr txBox="1"/>
          <p:nvPr/>
        </p:nvSpPr>
        <p:spPr>
          <a:xfrm>
            <a:off x="-6204849" y="3753717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6BC9BC-6AB5-809E-AB2C-DDE798615BF9}"/>
              </a:ext>
            </a:extLst>
          </p:cNvPr>
          <p:cNvSpPr txBox="1"/>
          <p:nvPr/>
        </p:nvSpPr>
        <p:spPr>
          <a:xfrm>
            <a:off x="-3160746" y="3753717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</p:spTree>
    <p:extLst>
      <p:ext uri="{BB962C8B-B14F-4D97-AF65-F5344CB8AC3E}">
        <p14:creationId xmlns:p14="http://schemas.microsoft.com/office/powerpoint/2010/main" val="385444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3076D-BAA6-7C17-2E5C-70311153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2643E-34A0-A26C-2661-5FD00331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DC143CB8-7C1F-96C7-1277-DC9627B14FB3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024ADF5B-7A65-E402-F516-BAD6358D2357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1F25D9-C0DF-9B25-E440-4B49BD27C234}"/>
              </a:ext>
            </a:extLst>
          </p:cNvPr>
          <p:cNvSpPr/>
          <p:nvPr/>
        </p:nvSpPr>
        <p:spPr>
          <a:xfrm>
            <a:off x="141246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0DCF07-3EAD-4A15-70FD-67448CC4AA1F}"/>
              </a:ext>
            </a:extLst>
          </p:cNvPr>
          <p:cNvSpPr/>
          <p:nvPr/>
        </p:nvSpPr>
        <p:spPr>
          <a:xfrm>
            <a:off x="3147962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E3D47-8FCE-8BC9-EA2D-C769AB34C903}"/>
              </a:ext>
            </a:extLst>
          </p:cNvPr>
          <p:cNvSpPr/>
          <p:nvPr/>
        </p:nvSpPr>
        <p:spPr>
          <a:xfrm>
            <a:off x="6189784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FBFECB-066C-7554-3D44-E88CDC3781E3}"/>
              </a:ext>
            </a:extLst>
          </p:cNvPr>
          <p:cNvSpPr/>
          <p:nvPr/>
        </p:nvSpPr>
        <p:spPr>
          <a:xfrm>
            <a:off x="-3232348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7A5303-70BB-ADC9-48F4-049BD4661E39}"/>
              </a:ext>
            </a:extLst>
          </p:cNvPr>
          <p:cNvSpPr txBox="1"/>
          <p:nvPr/>
        </p:nvSpPr>
        <p:spPr>
          <a:xfrm>
            <a:off x="1318098" y="2592474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CB58A-886A-1E88-F2FC-4A9267DD395F}"/>
              </a:ext>
            </a:extLst>
          </p:cNvPr>
          <p:cNvSpPr txBox="1"/>
          <p:nvPr/>
        </p:nvSpPr>
        <p:spPr>
          <a:xfrm>
            <a:off x="4319203" y="2592474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6FED3-C31D-D8F6-135F-AA867AA00571}"/>
              </a:ext>
            </a:extLst>
          </p:cNvPr>
          <p:cNvSpPr txBox="1"/>
          <p:nvPr/>
        </p:nvSpPr>
        <p:spPr>
          <a:xfrm>
            <a:off x="7355415" y="2592474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AE056E-1094-E437-71D6-1BB621D58698}"/>
              </a:ext>
            </a:extLst>
          </p:cNvPr>
          <p:cNvSpPr txBox="1"/>
          <p:nvPr/>
        </p:nvSpPr>
        <p:spPr>
          <a:xfrm>
            <a:off x="-2069923" y="259247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FE1138-45C3-5A78-EC94-74BC7877F8B3}"/>
              </a:ext>
            </a:extLst>
          </p:cNvPr>
          <p:cNvSpPr txBox="1"/>
          <p:nvPr/>
        </p:nvSpPr>
        <p:spPr>
          <a:xfrm>
            <a:off x="212848" y="3753717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E4714A-B755-677B-9530-9B29C3EE980D}"/>
              </a:ext>
            </a:extLst>
          </p:cNvPr>
          <p:cNvSpPr txBox="1"/>
          <p:nvPr/>
        </p:nvSpPr>
        <p:spPr>
          <a:xfrm>
            <a:off x="3219563" y="3316090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09D32-2C05-7C15-9936-87D27460C7C4}"/>
              </a:ext>
            </a:extLst>
          </p:cNvPr>
          <p:cNvSpPr txBox="1"/>
          <p:nvPr/>
        </p:nvSpPr>
        <p:spPr>
          <a:xfrm>
            <a:off x="6261386" y="3753717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3E64AF-062A-5C2E-ED65-0107F06231ED}"/>
              </a:ext>
            </a:extLst>
          </p:cNvPr>
          <p:cNvSpPr txBox="1"/>
          <p:nvPr/>
        </p:nvSpPr>
        <p:spPr>
          <a:xfrm>
            <a:off x="-3160746" y="3753717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</p:spTree>
    <p:extLst>
      <p:ext uri="{BB962C8B-B14F-4D97-AF65-F5344CB8AC3E}">
        <p14:creationId xmlns:p14="http://schemas.microsoft.com/office/powerpoint/2010/main" val="85792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CE5F1-090A-6F09-A280-0E48FA58E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E45E7-CF13-9499-07AB-4CF774C93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BB281A20-409B-61A3-F865-5FEB2180CFD1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3A963EC6-4DDA-2E02-C765-65C1487DE3E3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AC2AC2-BF6C-1841-9C76-827344A166FE}"/>
              </a:ext>
            </a:extLst>
          </p:cNvPr>
          <p:cNvSpPr/>
          <p:nvPr/>
        </p:nvSpPr>
        <p:spPr>
          <a:xfrm>
            <a:off x="141246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C6526F-DA2A-D142-F109-E6DB68A552BD}"/>
              </a:ext>
            </a:extLst>
          </p:cNvPr>
          <p:cNvSpPr/>
          <p:nvPr/>
        </p:nvSpPr>
        <p:spPr>
          <a:xfrm>
            <a:off x="3147962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9122A-95BF-CDEA-34F1-15960DFEA4EA}"/>
              </a:ext>
            </a:extLst>
          </p:cNvPr>
          <p:cNvSpPr/>
          <p:nvPr/>
        </p:nvSpPr>
        <p:spPr>
          <a:xfrm>
            <a:off x="6189784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E02B16B-3501-1997-1094-B48D6DE0B3A7}"/>
              </a:ext>
            </a:extLst>
          </p:cNvPr>
          <p:cNvSpPr/>
          <p:nvPr/>
        </p:nvSpPr>
        <p:spPr>
          <a:xfrm>
            <a:off x="9231606" y="2522136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0647BD-35CC-45FD-A471-A39523829763}"/>
              </a:ext>
            </a:extLst>
          </p:cNvPr>
          <p:cNvSpPr txBox="1"/>
          <p:nvPr/>
        </p:nvSpPr>
        <p:spPr>
          <a:xfrm>
            <a:off x="1318098" y="2592474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B6105B-5BC5-61F5-1AC2-1A87D3267BE4}"/>
              </a:ext>
            </a:extLst>
          </p:cNvPr>
          <p:cNvSpPr txBox="1"/>
          <p:nvPr/>
        </p:nvSpPr>
        <p:spPr>
          <a:xfrm>
            <a:off x="4319203" y="2592474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878F96-E97D-62BA-2EC6-90954AD67597}"/>
              </a:ext>
            </a:extLst>
          </p:cNvPr>
          <p:cNvSpPr txBox="1"/>
          <p:nvPr/>
        </p:nvSpPr>
        <p:spPr>
          <a:xfrm>
            <a:off x="7355415" y="2592474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B9E5F-C5CB-1142-6EB0-596C54AA4919}"/>
              </a:ext>
            </a:extLst>
          </p:cNvPr>
          <p:cNvSpPr txBox="1"/>
          <p:nvPr/>
        </p:nvSpPr>
        <p:spPr>
          <a:xfrm>
            <a:off x="10394031" y="259247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A9EE2C-B562-51B0-4750-243656FDF481}"/>
              </a:ext>
            </a:extLst>
          </p:cNvPr>
          <p:cNvSpPr txBox="1"/>
          <p:nvPr/>
        </p:nvSpPr>
        <p:spPr>
          <a:xfrm>
            <a:off x="212848" y="3753717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48A39-E65D-5178-B48F-0A10612AD328}"/>
              </a:ext>
            </a:extLst>
          </p:cNvPr>
          <p:cNvSpPr txBox="1"/>
          <p:nvPr/>
        </p:nvSpPr>
        <p:spPr>
          <a:xfrm>
            <a:off x="3219563" y="3316090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1F048-E68B-C82F-9D34-69643B89DBF3}"/>
              </a:ext>
            </a:extLst>
          </p:cNvPr>
          <p:cNvSpPr txBox="1"/>
          <p:nvPr/>
        </p:nvSpPr>
        <p:spPr>
          <a:xfrm>
            <a:off x="6261386" y="3753717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EEFFF-9B63-AFCC-2D95-0AC02D58FF43}"/>
              </a:ext>
            </a:extLst>
          </p:cNvPr>
          <p:cNvSpPr txBox="1"/>
          <p:nvPr/>
        </p:nvSpPr>
        <p:spPr>
          <a:xfrm>
            <a:off x="9303208" y="3753717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</p:spTree>
    <p:extLst>
      <p:ext uri="{BB962C8B-B14F-4D97-AF65-F5344CB8AC3E}">
        <p14:creationId xmlns:p14="http://schemas.microsoft.com/office/powerpoint/2010/main" val="387547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13952-7CD4-6BC9-E0B6-DA1BF551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F0EA1-EA58-89FD-0670-62CD81B62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-1"/>
            <a:ext cx="12231076" cy="6858002"/>
          </a:xfrm>
          <a:prstGeom prst="rect">
            <a:avLst/>
          </a:prstGeom>
        </p:spPr>
      </p:pic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85B12F79-95DB-6103-784A-D811783C5DC1}"/>
              </a:ext>
            </a:extLst>
          </p:cNvPr>
          <p:cNvSpPr txBox="1"/>
          <p:nvPr/>
        </p:nvSpPr>
        <p:spPr>
          <a:xfrm>
            <a:off x="345056" y="78715"/>
            <a:ext cx="11499012" cy="1168539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 Love of Thunder" panose="02000503000000020004" pitchFamily="2" charset="0"/>
              </a:rPr>
              <a:t>Ethical and Security Concerns</a:t>
            </a:r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9F9176CD-241B-D26B-6774-6619BBBC3D11}"/>
              </a:ext>
            </a:extLst>
          </p:cNvPr>
          <p:cNvSpPr txBox="1"/>
          <p:nvPr/>
        </p:nvSpPr>
        <p:spPr>
          <a:xfrm>
            <a:off x="1809177" y="1325970"/>
            <a:ext cx="857077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summery of “An Overview of Artificial Intelligence Ethics” article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A92B45-88C7-8D5C-D41A-70A4233A9AB5}"/>
              </a:ext>
            </a:extLst>
          </p:cNvPr>
          <p:cNvSpPr/>
          <p:nvPr/>
        </p:nvSpPr>
        <p:spPr>
          <a:xfrm>
            <a:off x="141246" y="7274679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431891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62170 h 4049486"/>
              <a:gd name="connsiteX8" fmla="*/ 2863781 w 2863781"/>
              <a:gd name="connsiteY8" fmla="*/ 1477982 h 4049486"/>
              <a:gd name="connsiteX9" fmla="*/ 2863781 w 2863781"/>
              <a:gd name="connsiteY9" fmla="*/ 2055692 h 4049486"/>
              <a:gd name="connsiteX10" fmla="*/ 2863781 w 2863781"/>
              <a:gd name="connsiteY10" fmla="*/ 2571504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47366 w 2863781"/>
              <a:gd name="connsiteY13" fmla="*/ 4049486 h 4049486"/>
              <a:gd name="connsiteX14" fmla="*/ 1470074 w 2863781"/>
              <a:gd name="connsiteY14" fmla="*/ 4049486 h 4049486"/>
              <a:gd name="connsiteX15" fmla="*/ 973690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64350 h 4049486"/>
              <a:gd name="connsiteX20" fmla="*/ 0 w 2863781"/>
              <a:gd name="connsiteY20" fmla="*/ 2179487 h 4049486"/>
              <a:gd name="connsiteX21" fmla="*/ 0 w 2863781"/>
              <a:gd name="connsiteY21" fmla="*/ 1601777 h 4049486"/>
              <a:gd name="connsiteX22" fmla="*/ 0 w 2863781"/>
              <a:gd name="connsiteY22" fmla="*/ 1116913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2889" y="206576"/>
                  <a:pt x="143449" y="-4764"/>
                  <a:pt x="477306" y="0"/>
                </a:cubicBezTo>
                <a:cubicBezTo>
                  <a:pt x="648805" y="-45378"/>
                  <a:pt x="739781" y="865"/>
                  <a:pt x="973690" y="0"/>
                </a:cubicBezTo>
                <a:cubicBezTo>
                  <a:pt x="1207599" y="-865"/>
                  <a:pt x="1279391" y="45964"/>
                  <a:pt x="1431891" y="0"/>
                </a:cubicBezTo>
                <a:cubicBezTo>
                  <a:pt x="1584391" y="-45964"/>
                  <a:pt x="1716456" y="3675"/>
                  <a:pt x="1851908" y="0"/>
                </a:cubicBezTo>
                <a:cubicBezTo>
                  <a:pt x="1987360" y="-3675"/>
                  <a:pt x="2242966" y="37110"/>
                  <a:pt x="2386475" y="0"/>
                </a:cubicBezTo>
                <a:cubicBezTo>
                  <a:pt x="2635339" y="-5420"/>
                  <a:pt x="2855325" y="138411"/>
                  <a:pt x="2863781" y="477306"/>
                </a:cubicBezTo>
                <a:cubicBezTo>
                  <a:pt x="2915507" y="690164"/>
                  <a:pt x="2815736" y="832770"/>
                  <a:pt x="2863781" y="962170"/>
                </a:cubicBezTo>
                <a:cubicBezTo>
                  <a:pt x="2911826" y="1091570"/>
                  <a:pt x="2804836" y="1364622"/>
                  <a:pt x="2863781" y="1477982"/>
                </a:cubicBezTo>
                <a:cubicBezTo>
                  <a:pt x="2922726" y="1591342"/>
                  <a:pt x="2833134" y="1922162"/>
                  <a:pt x="2863781" y="2055692"/>
                </a:cubicBezTo>
                <a:cubicBezTo>
                  <a:pt x="2894428" y="2189222"/>
                  <a:pt x="2818443" y="2460066"/>
                  <a:pt x="2863781" y="2571504"/>
                </a:cubicBezTo>
                <a:cubicBezTo>
                  <a:pt x="2909119" y="2682942"/>
                  <a:pt x="2802392" y="3140078"/>
                  <a:pt x="2863781" y="3572180"/>
                </a:cubicBezTo>
                <a:cubicBezTo>
                  <a:pt x="2920377" y="3852656"/>
                  <a:pt x="2657302" y="4059203"/>
                  <a:pt x="2386475" y="4049486"/>
                </a:cubicBezTo>
                <a:cubicBezTo>
                  <a:pt x="2292897" y="4089207"/>
                  <a:pt x="2052392" y="4048722"/>
                  <a:pt x="1947366" y="4049486"/>
                </a:cubicBezTo>
                <a:cubicBezTo>
                  <a:pt x="1842340" y="4050250"/>
                  <a:pt x="1701653" y="3997889"/>
                  <a:pt x="1470074" y="4049486"/>
                </a:cubicBezTo>
                <a:cubicBezTo>
                  <a:pt x="1238495" y="4101083"/>
                  <a:pt x="1103995" y="3995852"/>
                  <a:pt x="973690" y="4049486"/>
                </a:cubicBezTo>
                <a:cubicBezTo>
                  <a:pt x="843385" y="4103120"/>
                  <a:pt x="581584" y="4049323"/>
                  <a:pt x="477306" y="4049486"/>
                </a:cubicBezTo>
                <a:cubicBezTo>
                  <a:pt x="231318" y="4112262"/>
                  <a:pt x="51521" y="3821124"/>
                  <a:pt x="0" y="3572180"/>
                </a:cubicBezTo>
                <a:cubicBezTo>
                  <a:pt x="-33476" y="3466781"/>
                  <a:pt x="36059" y="3296608"/>
                  <a:pt x="0" y="3118265"/>
                </a:cubicBezTo>
                <a:cubicBezTo>
                  <a:pt x="-36059" y="2939922"/>
                  <a:pt x="4646" y="2881244"/>
                  <a:pt x="0" y="2664350"/>
                </a:cubicBezTo>
                <a:cubicBezTo>
                  <a:pt x="-4646" y="2447457"/>
                  <a:pt x="50308" y="2361175"/>
                  <a:pt x="0" y="2179487"/>
                </a:cubicBezTo>
                <a:cubicBezTo>
                  <a:pt x="-50308" y="1997799"/>
                  <a:pt x="20390" y="1813172"/>
                  <a:pt x="0" y="1601777"/>
                </a:cubicBezTo>
                <a:cubicBezTo>
                  <a:pt x="-20390" y="1390382"/>
                  <a:pt x="21558" y="1339896"/>
                  <a:pt x="0" y="1116913"/>
                </a:cubicBezTo>
                <a:cubicBezTo>
                  <a:pt x="-21558" y="893930"/>
                  <a:pt x="64367" y="66462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55981" y="171246"/>
                  <a:pt x="219847" y="-14791"/>
                  <a:pt x="477306" y="0"/>
                </a:cubicBezTo>
                <a:cubicBezTo>
                  <a:pt x="705328" y="-41607"/>
                  <a:pt x="841783" y="22879"/>
                  <a:pt x="954598" y="0"/>
                </a:cubicBezTo>
                <a:cubicBezTo>
                  <a:pt x="1067413" y="-22879"/>
                  <a:pt x="1258820" y="49935"/>
                  <a:pt x="1450982" y="0"/>
                </a:cubicBezTo>
                <a:cubicBezTo>
                  <a:pt x="1643144" y="-49935"/>
                  <a:pt x="1824261" y="16606"/>
                  <a:pt x="1947366" y="0"/>
                </a:cubicBezTo>
                <a:cubicBezTo>
                  <a:pt x="2070471" y="-16606"/>
                  <a:pt x="2213697" y="51753"/>
                  <a:pt x="2386475" y="0"/>
                </a:cubicBezTo>
                <a:cubicBezTo>
                  <a:pt x="2596712" y="41133"/>
                  <a:pt x="2913506" y="187748"/>
                  <a:pt x="2863781" y="477306"/>
                </a:cubicBezTo>
                <a:cubicBezTo>
                  <a:pt x="2922920" y="615926"/>
                  <a:pt x="2806099" y="790145"/>
                  <a:pt x="2863781" y="1055016"/>
                </a:cubicBezTo>
                <a:cubicBezTo>
                  <a:pt x="2921463" y="1319887"/>
                  <a:pt x="2842440" y="1334154"/>
                  <a:pt x="2863781" y="1477982"/>
                </a:cubicBezTo>
                <a:cubicBezTo>
                  <a:pt x="2885122" y="1621810"/>
                  <a:pt x="2850002" y="1790499"/>
                  <a:pt x="2863781" y="2024743"/>
                </a:cubicBezTo>
                <a:cubicBezTo>
                  <a:pt x="2877560" y="2258987"/>
                  <a:pt x="2827272" y="2445037"/>
                  <a:pt x="2863781" y="2571504"/>
                </a:cubicBezTo>
                <a:cubicBezTo>
                  <a:pt x="2900290" y="2697971"/>
                  <a:pt x="2807089" y="2974470"/>
                  <a:pt x="2863781" y="3087316"/>
                </a:cubicBezTo>
                <a:cubicBezTo>
                  <a:pt x="2920473" y="3200162"/>
                  <a:pt x="2806128" y="3359155"/>
                  <a:pt x="2863781" y="3572180"/>
                </a:cubicBezTo>
                <a:cubicBezTo>
                  <a:pt x="2834611" y="3868520"/>
                  <a:pt x="2585864" y="4056939"/>
                  <a:pt x="2386475" y="4049486"/>
                </a:cubicBezTo>
                <a:cubicBezTo>
                  <a:pt x="2249705" y="4097190"/>
                  <a:pt x="2021109" y="3993974"/>
                  <a:pt x="1890091" y="4049486"/>
                </a:cubicBezTo>
                <a:cubicBezTo>
                  <a:pt x="1759073" y="4104998"/>
                  <a:pt x="1581594" y="4005145"/>
                  <a:pt x="1412799" y="4049486"/>
                </a:cubicBezTo>
                <a:cubicBezTo>
                  <a:pt x="1244004" y="4093827"/>
                  <a:pt x="1152759" y="4041391"/>
                  <a:pt x="897323" y="4049486"/>
                </a:cubicBezTo>
                <a:cubicBezTo>
                  <a:pt x="641887" y="4057581"/>
                  <a:pt x="586650" y="3999182"/>
                  <a:pt x="477306" y="4049486"/>
                </a:cubicBezTo>
                <a:cubicBezTo>
                  <a:pt x="229963" y="3977188"/>
                  <a:pt x="25707" y="3898108"/>
                  <a:pt x="0" y="3572180"/>
                </a:cubicBezTo>
                <a:cubicBezTo>
                  <a:pt x="-51557" y="3440003"/>
                  <a:pt x="10636" y="3186070"/>
                  <a:pt x="0" y="3056368"/>
                </a:cubicBezTo>
                <a:cubicBezTo>
                  <a:pt x="-10636" y="2926666"/>
                  <a:pt x="63335" y="2739036"/>
                  <a:pt x="0" y="2509607"/>
                </a:cubicBezTo>
                <a:cubicBezTo>
                  <a:pt x="-63335" y="2280178"/>
                  <a:pt x="1298" y="2227218"/>
                  <a:pt x="0" y="2055692"/>
                </a:cubicBezTo>
                <a:cubicBezTo>
                  <a:pt x="-1298" y="1884166"/>
                  <a:pt x="17861" y="1695108"/>
                  <a:pt x="0" y="1601777"/>
                </a:cubicBezTo>
                <a:cubicBezTo>
                  <a:pt x="-17861" y="1508446"/>
                  <a:pt x="33215" y="1233982"/>
                  <a:pt x="0" y="1116913"/>
                </a:cubicBezTo>
                <a:cubicBezTo>
                  <a:pt x="-33215" y="999844"/>
                  <a:pt x="21441" y="74398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3C1F49-8A07-151D-95A9-EAB4E9C8F76F}"/>
              </a:ext>
            </a:extLst>
          </p:cNvPr>
          <p:cNvSpPr/>
          <p:nvPr/>
        </p:nvSpPr>
        <p:spPr>
          <a:xfrm>
            <a:off x="3147962" y="7274679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73690 w 2863781"/>
              <a:gd name="connsiteY2" fmla="*/ 0 h 4049486"/>
              <a:gd name="connsiteX3" fmla="*/ 1393707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1024067 h 4049486"/>
              <a:gd name="connsiteX8" fmla="*/ 2863781 w 2863781"/>
              <a:gd name="connsiteY8" fmla="*/ 1570828 h 4049486"/>
              <a:gd name="connsiteX9" fmla="*/ 2863781 w 2863781"/>
              <a:gd name="connsiteY9" fmla="*/ 2148538 h 4049486"/>
              <a:gd name="connsiteX10" fmla="*/ 2863781 w 2863781"/>
              <a:gd name="connsiteY10" fmla="*/ 2602453 h 4049486"/>
              <a:gd name="connsiteX11" fmla="*/ 2863781 w 2863781"/>
              <a:gd name="connsiteY11" fmla="*/ 3572180 h 4049486"/>
              <a:gd name="connsiteX12" fmla="*/ 2386475 w 2863781"/>
              <a:gd name="connsiteY12" fmla="*/ 4049486 h 4049486"/>
              <a:gd name="connsiteX13" fmla="*/ 1928274 w 2863781"/>
              <a:gd name="connsiteY13" fmla="*/ 4049486 h 4049486"/>
              <a:gd name="connsiteX14" fmla="*/ 1508257 w 2863781"/>
              <a:gd name="connsiteY14" fmla="*/ 4049486 h 4049486"/>
              <a:gd name="connsiteX15" fmla="*/ 1011873 w 2863781"/>
              <a:gd name="connsiteY15" fmla="*/ 4049486 h 4049486"/>
              <a:gd name="connsiteX16" fmla="*/ 477306 w 2863781"/>
              <a:gd name="connsiteY16" fmla="*/ 4049486 h 4049486"/>
              <a:gd name="connsiteX17" fmla="*/ 0 w 2863781"/>
              <a:gd name="connsiteY17" fmla="*/ 3572180 h 4049486"/>
              <a:gd name="connsiteX18" fmla="*/ 0 w 2863781"/>
              <a:gd name="connsiteY18" fmla="*/ 3118265 h 4049486"/>
              <a:gd name="connsiteX19" fmla="*/ 0 w 2863781"/>
              <a:gd name="connsiteY19" fmla="*/ 2602453 h 4049486"/>
              <a:gd name="connsiteX20" fmla="*/ 0 w 2863781"/>
              <a:gd name="connsiteY20" fmla="*/ 2055692 h 4049486"/>
              <a:gd name="connsiteX21" fmla="*/ 0 w 2863781"/>
              <a:gd name="connsiteY21" fmla="*/ 1632726 h 4049486"/>
              <a:gd name="connsiteX22" fmla="*/ 0 w 2863781"/>
              <a:gd name="connsiteY22" fmla="*/ 1209760 h 4049486"/>
              <a:gd name="connsiteX23" fmla="*/ 0 w 2863781"/>
              <a:gd name="connsiteY23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24454" y="210668"/>
                  <a:pt x="207802" y="-19799"/>
                  <a:pt x="477306" y="0"/>
                </a:cubicBezTo>
                <a:cubicBezTo>
                  <a:pt x="686636" y="-18291"/>
                  <a:pt x="795746" y="27597"/>
                  <a:pt x="973690" y="0"/>
                </a:cubicBezTo>
                <a:cubicBezTo>
                  <a:pt x="1151634" y="-27597"/>
                  <a:pt x="1198953" y="39492"/>
                  <a:pt x="1393707" y="0"/>
                </a:cubicBezTo>
                <a:cubicBezTo>
                  <a:pt x="1588461" y="-39492"/>
                  <a:pt x="1748486" y="20457"/>
                  <a:pt x="1851908" y="0"/>
                </a:cubicBezTo>
                <a:cubicBezTo>
                  <a:pt x="1955330" y="-20457"/>
                  <a:pt x="2245853" y="50835"/>
                  <a:pt x="2386475" y="0"/>
                </a:cubicBezTo>
                <a:cubicBezTo>
                  <a:pt x="2686310" y="-6044"/>
                  <a:pt x="2864785" y="249621"/>
                  <a:pt x="2863781" y="477306"/>
                </a:cubicBezTo>
                <a:cubicBezTo>
                  <a:pt x="2905292" y="637166"/>
                  <a:pt x="2861020" y="897205"/>
                  <a:pt x="2863781" y="1024067"/>
                </a:cubicBezTo>
                <a:cubicBezTo>
                  <a:pt x="2866542" y="1150929"/>
                  <a:pt x="2803927" y="1312578"/>
                  <a:pt x="2863781" y="1570828"/>
                </a:cubicBezTo>
                <a:cubicBezTo>
                  <a:pt x="2923635" y="1829078"/>
                  <a:pt x="2862354" y="1925613"/>
                  <a:pt x="2863781" y="2148538"/>
                </a:cubicBezTo>
                <a:cubicBezTo>
                  <a:pt x="2865208" y="2371463"/>
                  <a:pt x="2847621" y="2487617"/>
                  <a:pt x="2863781" y="2602453"/>
                </a:cubicBezTo>
                <a:cubicBezTo>
                  <a:pt x="2879941" y="2717290"/>
                  <a:pt x="2819737" y="3286620"/>
                  <a:pt x="2863781" y="3572180"/>
                </a:cubicBezTo>
                <a:cubicBezTo>
                  <a:pt x="2818947" y="3818947"/>
                  <a:pt x="2631606" y="4021723"/>
                  <a:pt x="2386475" y="4049486"/>
                </a:cubicBezTo>
                <a:cubicBezTo>
                  <a:pt x="2209215" y="4092874"/>
                  <a:pt x="2135123" y="4029986"/>
                  <a:pt x="1928274" y="4049486"/>
                </a:cubicBezTo>
                <a:cubicBezTo>
                  <a:pt x="1721425" y="4068986"/>
                  <a:pt x="1634696" y="4021939"/>
                  <a:pt x="1508257" y="4049486"/>
                </a:cubicBezTo>
                <a:cubicBezTo>
                  <a:pt x="1381818" y="4077033"/>
                  <a:pt x="1226663" y="4048203"/>
                  <a:pt x="1011873" y="4049486"/>
                </a:cubicBezTo>
                <a:cubicBezTo>
                  <a:pt x="797083" y="4050769"/>
                  <a:pt x="736853" y="4028840"/>
                  <a:pt x="477306" y="4049486"/>
                </a:cubicBezTo>
                <a:cubicBezTo>
                  <a:pt x="180957" y="4076748"/>
                  <a:pt x="-51452" y="3803389"/>
                  <a:pt x="0" y="3572180"/>
                </a:cubicBezTo>
                <a:cubicBezTo>
                  <a:pt x="-5414" y="3398833"/>
                  <a:pt x="35402" y="3273636"/>
                  <a:pt x="0" y="3118265"/>
                </a:cubicBezTo>
                <a:cubicBezTo>
                  <a:pt x="-35402" y="2962894"/>
                  <a:pt x="60099" y="2849693"/>
                  <a:pt x="0" y="2602453"/>
                </a:cubicBezTo>
                <a:cubicBezTo>
                  <a:pt x="-60099" y="2355213"/>
                  <a:pt x="6105" y="2293213"/>
                  <a:pt x="0" y="2055692"/>
                </a:cubicBezTo>
                <a:cubicBezTo>
                  <a:pt x="-6105" y="1818171"/>
                  <a:pt x="11342" y="1800643"/>
                  <a:pt x="0" y="1632726"/>
                </a:cubicBezTo>
                <a:cubicBezTo>
                  <a:pt x="-11342" y="1464809"/>
                  <a:pt x="6350" y="1333549"/>
                  <a:pt x="0" y="1209760"/>
                </a:cubicBezTo>
                <a:cubicBezTo>
                  <a:pt x="-6350" y="1085971"/>
                  <a:pt x="55502" y="657692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65745" y="200703"/>
                  <a:pt x="207978" y="-1624"/>
                  <a:pt x="477306" y="0"/>
                </a:cubicBezTo>
                <a:cubicBezTo>
                  <a:pt x="684920" y="-50233"/>
                  <a:pt x="838921" y="9350"/>
                  <a:pt x="935507" y="0"/>
                </a:cubicBezTo>
                <a:cubicBezTo>
                  <a:pt x="1032093" y="-9350"/>
                  <a:pt x="1256397" y="29041"/>
                  <a:pt x="1393707" y="0"/>
                </a:cubicBezTo>
                <a:cubicBezTo>
                  <a:pt x="1531017" y="-29041"/>
                  <a:pt x="1645667" y="40882"/>
                  <a:pt x="1832816" y="0"/>
                </a:cubicBezTo>
                <a:cubicBezTo>
                  <a:pt x="2019965" y="-40882"/>
                  <a:pt x="2136640" y="43965"/>
                  <a:pt x="2386475" y="0"/>
                </a:cubicBezTo>
                <a:cubicBezTo>
                  <a:pt x="2622514" y="-2960"/>
                  <a:pt x="2865544" y="221365"/>
                  <a:pt x="2863781" y="477306"/>
                </a:cubicBezTo>
                <a:cubicBezTo>
                  <a:pt x="2894854" y="606638"/>
                  <a:pt x="2848656" y="728317"/>
                  <a:pt x="2863781" y="962170"/>
                </a:cubicBezTo>
                <a:cubicBezTo>
                  <a:pt x="2878906" y="1196023"/>
                  <a:pt x="2822046" y="1397538"/>
                  <a:pt x="2863781" y="1508931"/>
                </a:cubicBezTo>
                <a:cubicBezTo>
                  <a:pt x="2905516" y="1620324"/>
                  <a:pt x="2803144" y="1807732"/>
                  <a:pt x="2863781" y="2024743"/>
                </a:cubicBezTo>
                <a:cubicBezTo>
                  <a:pt x="2924418" y="2241754"/>
                  <a:pt x="2809039" y="2419216"/>
                  <a:pt x="2863781" y="2602453"/>
                </a:cubicBezTo>
                <a:cubicBezTo>
                  <a:pt x="2918523" y="2785690"/>
                  <a:pt x="2770613" y="3274398"/>
                  <a:pt x="2863781" y="3572180"/>
                </a:cubicBezTo>
                <a:cubicBezTo>
                  <a:pt x="2840583" y="3870390"/>
                  <a:pt x="2656525" y="4062966"/>
                  <a:pt x="2386475" y="4049486"/>
                </a:cubicBezTo>
                <a:cubicBezTo>
                  <a:pt x="2286540" y="4064966"/>
                  <a:pt x="2064144" y="4020327"/>
                  <a:pt x="1947366" y="4049486"/>
                </a:cubicBezTo>
                <a:cubicBezTo>
                  <a:pt x="1830588" y="4078645"/>
                  <a:pt x="1682203" y="4020916"/>
                  <a:pt x="1508257" y="4049486"/>
                </a:cubicBezTo>
                <a:cubicBezTo>
                  <a:pt x="1334311" y="4078056"/>
                  <a:pt x="1225234" y="4038984"/>
                  <a:pt x="1011873" y="4049486"/>
                </a:cubicBezTo>
                <a:cubicBezTo>
                  <a:pt x="798512" y="4059988"/>
                  <a:pt x="607287" y="3995823"/>
                  <a:pt x="477306" y="4049486"/>
                </a:cubicBezTo>
                <a:cubicBezTo>
                  <a:pt x="278014" y="4084307"/>
                  <a:pt x="-28422" y="3770298"/>
                  <a:pt x="0" y="3572180"/>
                </a:cubicBezTo>
                <a:cubicBezTo>
                  <a:pt x="-65569" y="3406278"/>
                  <a:pt x="51408" y="3239163"/>
                  <a:pt x="0" y="3025419"/>
                </a:cubicBezTo>
                <a:cubicBezTo>
                  <a:pt x="-51408" y="2811675"/>
                  <a:pt x="15265" y="2642208"/>
                  <a:pt x="0" y="2540555"/>
                </a:cubicBezTo>
                <a:cubicBezTo>
                  <a:pt x="-15265" y="2438902"/>
                  <a:pt x="38456" y="2177729"/>
                  <a:pt x="0" y="2055692"/>
                </a:cubicBezTo>
                <a:cubicBezTo>
                  <a:pt x="-38456" y="1933655"/>
                  <a:pt x="26297" y="1742659"/>
                  <a:pt x="0" y="1632726"/>
                </a:cubicBezTo>
                <a:cubicBezTo>
                  <a:pt x="-26297" y="1522793"/>
                  <a:pt x="30416" y="1324481"/>
                  <a:pt x="0" y="1209760"/>
                </a:cubicBezTo>
                <a:cubicBezTo>
                  <a:pt x="-30416" y="1095039"/>
                  <a:pt x="29093" y="743687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DE45EF-D528-60C0-20D9-5FD06C3C8BE9}"/>
              </a:ext>
            </a:extLst>
          </p:cNvPr>
          <p:cNvSpPr/>
          <p:nvPr/>
        </p:nvSpPr>
        <p:spPr>
          <a:xfrm>
            <a:off x="6189784" y="7274679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992782 w 2863781"/>
              <a:gd name="connsiteY2" fmla="*/ 0 h 4049486"/>
              <a:gd name="connsiteX3" fmla="*/ 1450982 w 2863781"/>
              <a:gd name="connsiteY3" fmla="*/ 0 h 4049486"/>
              <a:gd name="connsiteX4" fmla="*/ 1928274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31221 h 4049486"/>
              <a:gd name="connsiteX8" fmla="*/ 2863781 w 2863781"/>
              <a:gd name="connsiteY8" fmla="*/ 1354187 h 4049486"/>
              <a:gd name="connsiteX9" fmla="*/ 2863781 w 2863781"/>
              <a:gd name="connsiteY9" fmla="*/ 1869999 h 4049486"/>
              <a:gd name="connsiteX10" fmla="*/ 2863781 w 2863781"/>
              <a:gd name="connsiteY10" fmla="*/ 2416760 h 4049486"/>
              <a:gd name="connsiteX11" fmla="*/ 2863781 w 2863781"/>
              <a:gd name="connsiteY11" fmla="*/ 2932573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89166 w 2863781"/>
              <a:gd name="connsiteY15" fmla="*/ 4049486 h 4049486"/>
              <a:gd name="connsiteX16" fmla="*/ 973690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025419 h 4049486"/>
              <a:gd name="connsiteX20" fmla="*/ 0 w 2863781"/>
              <a:gd name="connsiteY20" fmla="*/ 2447709 h 4049486"/>
              <a:gd name="connsiteX21" fmla="*/ 0 w 2863781"/>
              <a:gd name="connsiteY21" fmla="*/ 1869999 h 4049486"/>
              <a:gd name="connsiteX22" fmla="*/ 0 w 2863781"/>
              <a:gd name="connsiteY22" fmla="*/ 1416084 h 4049486"/>
              <a:gd name="connsiteX23" fmla="*/ 0 w 2863781"/>
              <a:gd name="connsiteY23" fmla="*/ 962170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-18892" y="218202"/>
                  <a:pt x="239317" y="-4270"/>
                  <a:pt x="477306" y="0"/>
                </a:cubicBezTo>
                <a:cubicBezTo>
                  <a:pt x="595987" y="-28255"/>
                  <a:pt x="735216" y="36158"/>
                  <a:pt x="992782" y="0"/>
                </a:cubicBezTo>
                <a:cubicBezTo>
                  <a:pt x="1250348" y="-36158"/>
                  <a:pt x="1321770" y="17"/>
                  <a:pt x="1450982" y="0"/>
                </a:cubicBezTo>
                <a:cubicBezTo>
                  <a:pt x="1580194" y="-17"/>
                  <a:pt x="1744969" y="15101"/>
                  <a:pt x="1928274" y="0"/>
                </a:cubicBezTo>
                <a:cubicBezTo>
                  <a:pt x="2111579" y="-15101"/>
                  <a:pt x="2230965" y="17271"/>
                  <a:pt x="2386475" y="0"/>
                </a:cubicBezTo>
                <a:cubicBezTo>
                  <a:pt x="2677617" y="39244"/>
                  <a:pt x="2794232" y="195099"/>
                  <a:pt x="2863781" y="477306"/>
                </a:cubicBezTo>
                <a:cubicBezTo>
                  <a:pt x="2887759" y="579768"/>
                  <a:pt x="2861901" y="830608"/>
                  <a:pt x="2863781" y="931221"/>
                </a:cubicBezTo>
                <a:cubicBezTo>
                  <a:pt x="2865661" y="1031834"/>
                  <a:pt x="2820988" y="1198625"/>
                  <a:pt x="2863781" y="1354187"/>
                </a:cubicBezTo>
                <a:cubicBezTo>
                  <a:pt x="2906574" y="1509749"/>
                  <a:pt x="2854011" y="1761669"/>
                  <a:pt x="2863781" y="1869999"/>
                </a:cubicBezTo>
                <a:cubicBezTo>
                  <a:pt x="2873551" y="1978329"/>
                  <a:pt x="2843308" y="2235486"/>
                  <a:pt x="2863781" y="2416760"/>
                </a:cubicBezTo>
                <a:cubicBezTo>
                  <a:pt x="2884254" y="2598034"/>
                  <a:pt x="2845787" y="2698080"/>
                  <a:pt x="2863781" y="2932573"/>
                </a:cubicBezTo>
                <a:cubicBezTo>
                  <a:pt x="2881775" y="3167066"/>
                  <a:pt x="2812293" y="3381429"/>
                  <a:pt x="2863781" y="3572180"/>
                </a:cubicBezTo>
                <a:cubicBezTo>
                  <a:pt x="2848210" y="3829902"/>
                  <a:pt x="2695290" y="4043355"/>
                  <a:pt x="2386475" y="4049486"/>
                </a:cubicBezTo>
                <a:cubicBezTo>
                  <a:pt x="2235926" y="4055387"/>
                  <a:pt x="2156482" y="4014111"/>
                  <a:pt x="1928274" y="4049486"/>
                </a:cubicBezTo>
                <a:cubicBezTo>
                  <a:pt x="1700066" y="4084861"/>
                  <a:pt x="1581656" y="4047770"/>
                  <a:pt x="1489166" y="4049486"/>
                </a:cubicBezTo>
                <a:cubicBezTo>
                  <a:pt x="1396676" y="4051202"/>
                  <a:pt x="1222728" y="4016367"/>
                  <a:pt x="973690" y="4049486"/>
                </a:cubicBezTo>
                <a:cubicBezTo>
                  <a:pt x="724652" y="4082605"/>
                  <a:pt x="597246" y="4035207"/>
                  <a:pt x="477306" y="4049486"/>
                </a:cubicBezTo>
                <a:cubicBezTo>
                  <a:pt x="206422" y="4079203"/>
                  <a:pt x="8193" y="3861858"/>
                  <a:pt x="0" y="3572180"/>
                </a:cubicBezTo>
                <a:cubicBezTo>
                  <a:pt x="-10191" y="3371506"/>
                  <a:pt x="50250" y="3173282"/>
                  <a:pt x="0" y="3025419"/>
                </a:cubicBezTo>
                <a:cubicBezTo>
                  <a:pt x="-50250" y="2877556"/>
                  <a:pt x="12586" y="2611036"/>
                  <a:pt x="0" y="2447709"/>
                </a:cubicBezTo>
                <a:cubicBezTo>
                  <a:pt x="-12586" y="2284382"/>
                  <a:pt x="43467" y="2043786"/>
                  <a:pt x="0" y="1869999"/>
                </a:cubicBezTo>
                <a:cubicBezTo>
                  <a:pt x="-43467" y="1696212"/>
                  <a:pt x="17294" y="1634497"/>
                  <a:pt x="0" y="1416084"/>
                </a:cubicBezTo>
                <a:cubicBezTo>
                  <a:pt x="-17294" y="1197671"/>
                  <a:pt x="13669" y="1162661"/>
                  <a:pt x="0" y="962170"/>
                </a:cubicBezTo>
                <a:cubicBezTo>
                  <a:pt x="-13669" y="761679"/>
                  <a:pt x="51786" y="613744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43758" y="249325"/>
                  <a:pt x="237890" y="-42780"/>
                  <a:pt x="477306" y="0"/>
                </a:cubicBezTo>
                <a:cubicBezTo>
                  <a:pt x="714217" y="-32113"/>
                  <a:pt x="809875" y="54707"/>
                  <a:pt x="954598" y="0"/>
                </a:cubicBezTo>
                <a:cubicBezTo>
                  <a:pt x="1099321" y="-54707"/>
                  <a:pt x="1346332" y="6435"/>
                  <a:pt x="1450982" y="0"/>
                </a:cubicBezTo>
                <a:cubicBezTo>
                  <a:pt x="1555632" y="-6435"/>
                  <a:pt x="1711046" y="32192"/>
                  <a:pt x="1890091" y="0"/>
                </a:cubicBezTo>
                <a:cubicBezTo>
                  <a:pt x="2069136" y="-32192"/>
                  <a:pt x="2172070" y="4544"/>
                  <a:pt x="2386475" y="0"/>
                </a:cubicBezTo>
                <a:cubicBezTo>
                  <a:pt x="2603121" y="36839"/>
                  <a:pt x="2861898" y="263734"/>
                  <a:pt x="2863781" y="477306"/>
                </a:cubicBezTo>
                <a:cubicBezTo>
                  <a:pt x="2898669" y="733012"/>
                  <a:pt x="2830302" y="833180"/>
                  <a:pt x="2863781" y="993118"/>
                </a:cubicBezTo>
                <a:cubicBezTo>
                  <a:pt x="2897260" y="1153056"/>
                  <a:pt x="2826293" y="1237983"/>
                  <a:pt x="2863781" y="1447033"/>
                </a:cubicBezTo>
                <a:cubicBezTo>
                  <a:pt x="2901269" y="1656083"/>
                  <a:pt x="2838653" y="1774923"/>
                  <a:pt x="2863781" y="1931897"/>
                </a:cubicBezTo>
                <a:cubicBezTo>
                  <a:pt x="2888909" y="2088871"/>
                  <a:pt x="2824935" y="2171586"/>
                  <a:pt x="2863781" y="2385812"/>
                </a:cubicBezTo>
                <a:cubicBezTo>
                  <a:pt x="2902627" y="2600038"/>
                  <a:pt x="2814687" y="2698227"/>
                  <a:pt x="2863781" y="2963521"/>
                </a:cubicBezTo>
                <a:cubicBezTo>
                  <a:pt x="2912875" y="3228815"/>
                  <a:pt x="2800194" y="3434190"/>
                  <a:pt x="2863781" y="3572180"/>
                </a:cubicBezTo>
                <a:cubicBezTo>
                  <a:pt x="2855206" y="3827972"/>
                  <a:pt x="2589824" y="4055916"/>
                  <a:pt x="2386475" y="4049486"/>
                </a:cubicBezTo>
                <a:cubicBezTo>
                  <a:pt x="2284121" y="4094249"/>
                  <a:pt x="2094526" y="4014035"/>
                  <a:pt x="1966458" y="4049486"/>
                </a:cubicBezTo>
                <a:cubicBezTo>
                  <a:pt x="1838390" y="4084937"/>
                  <a:pt x="1720171" y="4014912"/>
                  <a:pt x="1489166" y="4049486"/>
                </a:cubicBezTo>
                <a:cubicBezTo>
                  <a:pt x="1258161" y="4084060"/>
                  <a:pt x="1208216" y="3996627"/>
                  <a:pt x="1011873" y="4049486"/>
                </a:cubicBezTo>
                <a:cubicBezTo>
                  <a:pt x="815530" y="4102345"/>
                  <a:pt x="620769" y="4005251"/>
                  <a:pt x="477306" y="4049486"/>
                </a:cubicBezTo>
                <a:cubicBezTo>
                  <a:pt x="243594" y="4107265"/>
                  <a:pt x="-55008" y="3779605"/>
                  <a:pt x="0" y="3572180"/>
                </a:cubicBezTo>
                <a:cubicBezTo>
                  <a:pt x="-20678" y="3453220"/>
                  <a:pt x="13399" y="3230932"/>
                  <a:pt x="0" y="3118265"/>
                </a:cubicBezTo>
                <a:cubicBezTo>
                  <a:pt x="-13399" y="3005599"/>
                  <a:pt x="50565" y="2800941"/>
                  <a:pt x="0" y="2540555"/>
                </a:cubicBezTo>
                <a:cubicBezTo>
                  <a:pt x="-50565" y="2280169"/>
                  <a:pt x="27026" y="2228564"/>
                  <a:pt x="0" y="2086640"/>
                </a:cubicBezTo>
                <a:cubicBezTo>
                  <a:pt x="-27026" y="1944717"/>
                  <a:pt x="48281" y="1760264"/>
                  <a:pt x="0" y="1632726"/>
                </a:cubicBezTo>
                <a:cubicBezTo>
                  <a:pt x="-48281" y="1505188"/>
                  <a:pt x="52514" y="1366648"/>
                  <a:pt x="0" y="1178811"/>
                </a:cubicBezTo>
                <a:cubicBezTo>
                  <a:pt x="-52514" y="990975"/>
                  <a:pt x="80161" y="691115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9C4120-0A73-074C-3CC3-AFF68282225A}"/>
              </a:ext>
            </a:extLst>
          </p:cNvPr>
          <p:cNvSpPr/>
          <p:nvPr/>
        </p:nvSpPr>
        <p:spPr>
          <a:xfrm>
            <a:off x="9231606" y="7274679"/>
            <a:ext cx="2863781" cy="4049486"/>
          </a:xfrm>
          <a:custGeom>
            <a:avLst/>
            <a:gdLst>
              <a:gd name="connsiteX0" fmla="*/ 0 w 2863781"/>
              <a:gd name="connsiteY0" fmla="*/ 477306 h 4049486"/>
              <a:gd name="connsiteX1" fmla="*/ 477306 w 2863781"/>
              <a:gd name="connsiteY1" fmla="*/ 0 h 4049486"/>
              <a:gd name="connsiteX2" fmla="*/ 897323 w 2863781"/>
              <a:gd name="connsiteY2" fmla="*/ 0 h 4049486"/>
              <a:gd name="connsiteX3" fmla="*/ 1355524 w 2863781"/>
              <a:gd name="connsiteY3" fmla="*/ 0 h 4049486"/>
              <a:gd name="connsiteX4" fmla="*/ 1851908 w 2863781"/>
              <a:gd name="connsiteY4" fmla="*/ 0 h 4049486"/>
              <a:gd name="connsiteX5" fmla="*/ 2386475 w 2863781"/>
              <a:gd name="connsiteY5" fmla="*/ 0 h 4049486"/>
              <a:gd name="connsiteX6" fmla="*/ 2863781 w 2863781"/>
              <a:gd name="connsiteY6" fmla="*/ 477306 h 4049486"/>
              <a:gd name="connsiteX7" fmla="*/ 2863781 w 2863781"/>
              <a:gd name="connsiteY7" fmla="*/ 900272 h 4049486"/>
              <a:gd name="connsiteX8" fmla="*/ 2863781 w 2863781"/>
              <a:gd name="connsiteY8" fmla="*/ 1477982 h 4049486"/>
              <a:gd name="connsiteX9" fmla="*/ 2863781 w 2863781"/>
              <a:gd name="connsiteY9" fmla="*/ 1900948 h 4049486"/>
              <a:gd name="connsiteX10" fmla="*/ 2863781 w 2863781"/>
              <a:gd name="connsiteY10" fmla="*/ 2323914 h 4049486"/>
              <a:gd name="connsiteX11" fmla="*/ 2863781 w 2863781"/>
              <a:gd name="connsiteY11" fmla="*/ 2746880 h 4049486"/>
              <a:gd name="connsiteX12" fmla="*/ 2863781 w 2863781"/>
              <a:gd name="connsiteY12" fmla="*/ 3572180 h 4049486"/>
              <a:gd name="connsiteX13" fmla="*/ 2386475 w 2863781"/>
              <a:gd name="connsiteY13" fmla="*/ 4049486 h 4049486"/>
              <a:gd name="connsiteX14" fmla="*/ 1928274 w 2863781"/>
              <a:gd name="connsiteY14" fmla="*/ 4049486 h 4049486"/>
              <a:gd name="connsiteX15" fmla="*/ 1431891 w 2863781"/>
              <a:gd name="connsiteY15" fmla="*/ 4049486 h 4049486"/>
              <a:gd name="connsiteX16" fmla="*/ 954598 w 2863781"/>
              <a:gd name="connsiteY16" fmla="*/ 4049486 h 4049486"/>
              <a:gd name="connsiteX17" fmla="*/ 477306 w 2863781"/>
              <a:gd name="connsiteY17" fmla="*/ 4049486 h 4049486"/>
              <a:gd name="connsiteX18" fmla="*/ 0 w 2863781"/>
              <a:gd name="connsiteY18" fmla="*/ 3572180 h 4049486"/>
              <a:gd name="connsiteX19" fmla="*/ 0 w 2863781"/>
              <a:gd name="connsiteY19" fmla="*/ 3118265 h 4049486"/>
              <a:gd name="connsiteX20" fmla="*/ 0 w 2863781"/>
              <a:gd name="connsiteY20" fmla="*/ 2540555 h 4049486"/>
              <a:gd name="connsiteX21" fmla="*/ 0 w 2863781"/>
              <a:gd name="connsiteY21" fmla="*/ 1993794 h 4049486"/>
              <a:gd name="connsiteX22" fmla="*/ 0 w 2863781"/>
              <a:gd name="connsiteY22" fmla="*/ 1477982 h 4049486"/>
              <a:gd name="connsiteX23" fmla="*/ 0 w 2863781"/>
              <a:gd name="connsiteY23" fmla="*/ 1024067 h 4049486"/>
              <a:gd name="connsiteX24" fmla="*/ 0 w 2863781"/>
              <a:gd name="connsiteY24" fmla="*/ 477306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781" h="4049486" fill="none" extrusionOk="0">
                <a:moveTo>
                  <a:pt x="0" y="477306"/>
                </a:moveTo>
                <a:cubicBezTo>
                  <a:pt x="48220" y="271650"/>
                  <a:pt x="138716" y="12081"/>
                  <a:pt x="477306" y="0"/>
                </a:cubicBezTo>
                <a:cubicBezTo>
                  <a:pt x="649896" y="-40581"/>
                  <a:pt x="730229" y="20417"/>
                  <a:pt x="897323" y="0"/>
                </a:cubicBezTo>
                <a:cubicBezTo>
                  <a:pt x="1064417" y="-20417"/>
                  <a:pt x="1185372" y="33935"/>
                  <a:pt x="1355524" y="0"/>
                </a:cubicBezTo>
                <a:cubicBezTo>
                  <a:pt x="1525676" y="-33935"/>
                  <a:pt x="1611311" y="30316"/>
                  <a:pt x="1851908" y="0"/>
                </a:cubicBezTo>
                <a:cubicBezTo>
                  <a:pt x="2092505" y="-30316"/>
                  <a:pt x="2273521" y="42859"/>
                  <a:pt x="2386475" y="0"/>
                </a:cubicBezTo>
                <a:cubicBezTo>
                  <a:pt x="2649215" y="-47718"/>
                  <a:pt x="2853184" y="212813"/>
                  <a:pt x="2863781" y="477306"/>
                </a:cubicBezTo>
                <a:cubicBezTo>
                  <a:pt x="2882496" y="583831"/>
                  <a:pt x="2843470" y="725374"/>
                  <a:pt x="2863781" y="900272"/>
                </a:cubicBezTo>
                <a:cubicBezTo>
                  <a:pt x="2884092" y="1075170"/>
                  <a:pt x="2860127" y="1266709"/>
                  <a:pt x="2863781" y="1477982"/>
                </a:cubicBezTo>
                <a:cubicBezTo>
                  <a:pt x="2867435" y="1689255"/>
                  <a:pt x="2841036" y="1757984"/>
                  <a:pt x="2863781" y="1900948"/>
                </a:cubicBezTo>
                <a:cubicBezTo>
                  <a:pt x="2886526" y="2043912"/>
                  <a:pt x="2821405" y="2207484"/>
                  <a:pt x="2863781" y="2323914"/>
                </a:cubicBezTo>
                <a:cubicBezTo>
                  <a:pt x="2906157" y="2440344"/>
                  <a:pt x="2847870" y="2626094"/>
                  <a:pt x="2863781" y="2746880"/>
                </a:cubicBezTo>
                <a:cubicBezTo>
                  <a:pt x="2879692" y="2867666"/>
                  <a:pt x="2812962" y="3252630"/>
                  <a:pt x="2863781" y="3572180"/>
                </a:cubicBezTo>
                <a:cubicBezTo>
                  <a:pt x="2893569" y="3828519"/>
                  <a:pt x="2623683" y="4027574"/>
                  <a:pt x="2386475" y="4049486"/>
                </a:cubicBezTo>
                <a:cubicBezTo>
                  <a:pt x="2203071" y="4061525"/>
                  <a:pt x="2046947" y="4012561"/>
                  <a:pt x="1928274" y="4049486"/>
                </a:cubicBezTo>
                <a:cubicBezTo>
                  <a:pt x="1809601" y="4086411"/>
                  <a:pt x="1551355" y="4043559"/>
                  <a:pt x="1431891" y="4049486"/>
                </a:cubicBezTo>
                <a:cubicBezTo>
                  <a:pt x="1312427" y="4055413"/>
                  <a:pt x="1160748" y="4044519"/>
                  <a:pt x="954598" y="4049486"/>
                </a:cubicBezTo>
                <a:cubicBezTo>
                  <a:pt x="748448" y="4054453"/>
                  <a:pt x="618021" y="4031198"/>
                  <a:pt x="477306" y="4049486"/>
                </a:cubicBezTo>
                <a:cubicBezTo>
                  <a:pt x="215848" y="4039548"/>
                  <a:pt x="62436" y="3808451"/>
                  <a:pt x="0" y="3572180"/>
                </a:cubicBezTo>
                <a:cubicBezTo>
                  <a:pt x="-31586" y="3457810"/>
                  <a:pt x="50604" y="3245059"/>
                  <a:pt x="0" y="3118265"/>
                </a:cubicBezTo>
                <a:cubicBezTo>
                  <a:pt x="-50604" y="2991471"/>
                  <a:pt x="7807" y="2825506"/>
                  <a:pt x="0" y="2540555"/>
                </a:cubicBezTo>
                <a:cubicBezTo>
                  <a:pt x="-7807" y="2255604"/>
                  <a:pt x="50286" y="2219908"/>
                  <a:pt x="0" y="1993794"/>
                </a:cubicBezTo>
                <a:cubicBezTo>
                  <a:pt x="-50286" y="1767680"/>
                  <a:pt x="18892" y="1657478"/>
                  <a:pt x="0" y="1477982"/>
                </a:cubicBezTo>
                <a:cubicBezTo>
                  <a:pt x="-18892" y="1298486"/>
                  <a:pt x="39022" y="1128375"/>
                  <a:pt x="0" y="1024067"/>
                </a:cubicBezTo>
                <a:cubicBezTo>
                  <a:pt x="-39022" y="919760"/>
                  <a:pt x="27711" y="685466"/>
                  <a:pt x="0" y="477306"/>
                </a:cubicBezTo>
                <a:close/>
              </a:path>
              <a:path w="2863781" h="4049486" stroke="0" extrusionOk="0">
                <a:moveTo>
                  <a:pt x="0" y="477306"/>
                </a:moveTo>
                <a:cubicBezTo>
                  <a:pt x="-13385" y="189186"/>
                  <a:pt x="277712" y="34269"/>
                  <a:pt x="477306" y="0"/>
                </a:cubicBezTo>
                <a:cubicBezTo>
                  <a:pt x="636152" y="-22302"/>
                  <a:pt x="849607" y="57916"/>
                  <a:pt x="973690" y="0"/>
                </a:cubicBezTo>
                <a:cubicBezTo>
                  <a:pt x="1097773" y="-57916"/>
                  <a:pt x="1296058" y="49355"/>
                  <a:pt x="1412799" y="0"/>
                </a:cubicBezTo>
                <a:cubicBezTo>
                  <a:pt x="1529540" y="-49355"/>
                  <a:pt x="1774092" y="41246"/>
                  <a:pt x="1890091" y="0"/>
                </a:cubicBezTo>
                <a:cubicBezTo>
                  <a:pt x="2006090" y="-41246"/>
                  <a:pt x="2272749" y="52493"/>
                  <a:pt x="2386475" y="0"/>
                </a:cubicBezTo>
                <a:cubicBezTo>
                  <a:pt x="2662786" y="-66808"/>
                  <a:pt x="2862877" y="206154"/>
                  <a:pt x="2863781" y="477306"/>
                </a:cubicBezTo>
                <a:cubicBezTo>
                  <a:pt x="2909060" y="638114"/>
                  <a:pt x="2815254" y="819690"/>
                  <a:pt x="2863781" y="962170"/>
                </a:cubicBezTo>
                <a:cubicBezTo>
                  <a:pt x="2912308" y="1104650"/>
                  <a:pt x="2812184" y="1201733"/>
                  <a:pt x="2863781" y="1416084"/>
                </a:cubicBezTo>
                <a:cubicBezTo>
                  <a:pt x="2915378" y="1630435"/>
                  <a:pt x="2845607" y="1656572"/>
                  <a:pt x="2863781" y="1839051"/>
                </a:cubicBezTo>
                <a:cubicBezTo>
                  <a:pt x="2881955" y="2021530"/>
                  <a:pt x="2840521" y="2121411"/>
                  <a:pt x="2863781" y="2292965"/>
                </a:cubicBezTo>
                <a:cubicBezTo>
                  <a:pt x="2887041" y="2464519"/>
                  <a:pt x="2804427" y="2690888"/>
                  <a:pt x="2863781" y="2839726"/>
                </a:cubicBezTo>
                <a:cubicBezTo>
                  <a:pt x="2923135" y="2988564"/>
                  <a:pt x="2808304" y="3301217"/>
                  <a:pt x="2863781" y="3572180"/>
                </a:cubicBezTo>
                <a:cubicBezTo>
                  <a:pt x="2822858" y="3881115"/>
                  <a:pt x="2681473" y="4049510"/>
                  <a:pt x="2386475" y="4049486"/>
                </a:cubicBezTo>
                <a:cubicBezTo>
                  <a:pt x="2276804" y="4055536"/>
                  <a:pt x="2070338" y="4017002"/>
                  <a:pt x="1947366" y="4049486"/>
                </a:cubicBezTo>
                <a:cubicBezTo>
                  <a:pt x="1824394" y="4081970"/>
                  <a:pt x="1611356" y="4044499"/>
                  <a:pt x="1450982" y="4049486"/>
                </a:cubicBezTo>
                <a:cubicBezTo>
                  <a:pt x="1290608" y="4054473"/>
                  <a:pt x="1203605" y="4007343"/>
                  <a:pt x="1030965" y="4049486"/>
                </a:cubicBezTo>
                <a:cubicBezTo>
                  <a:pt x="858325" y="4091629"/>
                  <a:pt x="639654" y="4027080"/>
                  <a:pt x="477306" y="4049486"/>
                </a:cubicBezTo>
                <a:cubicBezTo>
                  <a:pt x="231375" y="3982837"/>
                  <a:pt x="9784" y="3863343"/>
                  <a:pt x="0" y="3572180"/>
                </a:cubicBezTo>
                <a:cubicBezTo>
                  <a:pt x="-40380" y="3373231"/>
                  <a:pt x="67362" y="3192441"/>
                  <a:pt x="0" y="2994470"/>
                </a:cubicBezTo>
                <a:cubicBezTo>
                  <a:pt x="-67362" y="2796499"/>
                  <a:pt x="46043" y="2616536"/>
                  <a:pt x="0" y="2447709"/>
                </a:cubicBezTo>
                <a:cubicBezTo>
                  <a:pt x="-46043" y="2278882"/>
                  <a:pt x="34657" y="2148646"/>
                  <a:pt x="0" y="1931897"/>
                </a:cubicBezTo>
                <a:cubicBezTo>
                  <a:pt x="-34657" y="1715148"/>
                  <a:pt x="51918" y="1648573"/>
                  <a:pt x="0" y="1477982"/>
                </a:cubicBezTo>
                <a:cubicBezTo>
                  <a:pt x="-51918" y="1307392"/>
                  <a:pt x="27416" y="1173881"/>
                  <a:pt x="0" y="1024067"/>
                </a:cubicBezTo>
                <a:cubicBezTo>
                  <a:pt x="-27416" y="874253"/>
                  <a:pt x="31931" y="610412"/>
                  <a:pt x="0" y="477306"/>
                </a:cubicBezTo>
                <a:close/>
              </a:path>
            </a:pathLst>
          </a:custGeom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649EC-28EF-9705-70A0-B95F59BCFEA7}"/>
              </a:ext>
            </a:extLst>
          </p:cNvPr>
          <p:cNvSpPr txBox="1"/>
          <p:nvPr/>
        </p:nvSpPr>
        <p:spPr>
          <a:xfrm>
            <a:off x="1318098" y="7345017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A5E46B-874B-1663-9EB9-490565057EFD}"/>
              </a:ext>
            </a:extLst>
          </p:cNvPr>
          <p:cNvSpPr txBox="1"/>
          <p:nvPr/>
        </p:nvSpPr>
        <p:spPr>
          <a:xfrm>
            <a:off x="4319203" y="7345017"/>
            <a:ext cx="521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F08A7F-DD7F-7169-A11C-CA57A9CE59D0}"/>
              </a:ext>
            </a:extLst>
          </p:cNvPr>
          <p:cNvSpPr txBox="1"/>
          <p:nvPr/>
        </p:nvSpPr>
        <p:spPr>
          <a:xfrm>
            <a:off x="7355415" y="7345017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E7DC39-3634-2159-070D-EC92BC6F8FF7}"/>
              </a:ext>
            </a:extLst>
          </p:cNvPr>
          <p:cNvSpPr txBox="1"/>
          <p:nvPr/>
        </p:nvSpPr>
        <p:spPr>
          <a:xfrm>
            <a:off x="10394031" y="7345017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venturing" panose="02000400000000000000" pitchFamily="2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13BC4-74F9-684C-8D30-E7416C7C22C9}"/>
              </a:ext>
            </a:extLst>
          </p:cNvPr>
          <p:cNvSpPr txBox="1"/>
          <p:nvPr/>
        </p:nvSpPr>
        <p:spPr>
          <a:xfrm>
            <a:off x="212848" y="8506260"/>
            <a:ext cx="272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categorization of AI ethical issues at individual, societal, and environmental levels.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FADE6-1368-CA0C-97C8-ADDB1D2F4B1A}"/>
              </a:ext>
            </a:extLst>
          </p:cNvPr>
          <p:cNvSpPr txBox="1"/>
          <p:nvPr/>
        </p:nvSpPr>
        <p:spPr>
          <a:xfrm>
            <a:off x="3219563" y="8068633"/>
            <a:ext cx="2720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global review of 146 AI ethics guidelines, highlighting key principles like transparency, fairness, and accountability.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BFFA64-754D-634D-393E-E00CAB5E8C11}"/>
              </a:ext>
            </a:extLst>
          </p:cNvPr>
          <p:cNvSpPr txBox="1"/>
          <p:nvPr/>
        </p:nvSpPr>
        <p:spPr>
          <a:xfrm>
            <a:off x="6261386" y="8506260"/>
            <a:ext cx="2720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 review of approaches to address ethical issues, including ethical, technological, and legal strategies.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193D3-79CC-EA4B-1C09-4075C8C8F678}"/>
              </a:ext>
            </a:extLst>
          </p:cNvPr>
          <p:cNvSpPr txBox="1"/>
          <p:nvPr/>
        </p:nvSpPr>
        <p:spPr>
          <a:xfrm>
            <a:off x="9303208" y="8506260"/>
            <a:ext cx="272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</a:rPr>
              <a:t>A discussion on the challenges in implementing ethical AI and future directions for research.</a:t>
            </a:r>
          </a:p>
        </p:txBody>
      </p:sp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B4D44EC0-7093-4973-EAA8-39A709744920}"/>
              </a:ext>
            </a:extLst>
          </p:cNvPr>
          <p:cNvSpPr txBox="1"/>
          <p:nvPr/>
        </p:nvSpPr>
        <p:spPr>
          <a:xfrm>
            <a:off x="93737" y="2154241"/>
            <a:ext cx="12001650" cy="649188"/>
          </a:xfrm>
          <a:prstGeom prst="roundRect">
            <a:avLst>
              <a:gd name="adj" fmla="val 50000"/>
            </a:avLst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https://github.com/Ryan-Heida-Translations/fa-An-Overview-of-Artificial-Intelligence-Ethics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40B13-822F-29ED-83B5-4B01CFC0D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84" y="2883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7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309DE-B029-ABE1-85FA-B1D5554F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371CE-8C5F-9CF6-CBA5-E0A928B0BFD1}"/>
              </a:ext>
            </a:extLst>
          </p:cNvPr>
          <p:cNvSpPr txBox="1"/>
          <p:nvPr/>
        </p:nvSpPr>
        <p:spPr>
          <a:xfrm>
            <a:off x="535022" y="4248150"/>
            <a:ext cx="11121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aleway SemiBold" panose="020B0703030101060003" pitchFamily="34" charset="0"/>
              </a:rPr>
              <a:t>Have you ever tried GPT o1-preview in voice chat?</a:t>
            </a:r>
          </a:p>
        </p:txBody>
      </p:sp>
    </p:spTree>
    <p:extLst>
      <p:ext uri="{BB962C8B-B14F-4D97-AF65-F5344CB8AC3E}">
        <p14:creationId xmlns:p14="http://schemas.microsoft.com/office/powerpoint/2010/main" val="818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3BF3D-1AA7-EC9D-ADFE-11745D948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9B62F-0003-A25C-FFC2-8EAC36128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561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2F13A-226E-D1F8-1E47-9F74C8A42AD9}"/>
              </a:ext>
            </a:extLst>
          </p:cNvPr>
          <p:cNvSpPr/>
          <p:nvPr/>
        </p:nvSpPr>
        <p:spPr>
          <a:xfrm>
            <a:off x="2790825" y="2095500"/>
            <a:ext cx="2619375" cy="409575"/>
          </a:xfrm>
          <a:custGeom>
            <a:avLst/>
            <a:gdLst>
              <a:gd name="connsiteX0" fmla="*/ 0 w 2619375"/>
              <a:gd name="connsiteY0" fmla="*/ 0 h 409575"/>
              <a:gd name="connsiteX1" fmla="*/ 550069 w 2619375"/>
              <a:gd name="connsiteY1" fmla="*/ 0 h 409575"/>
              <a:gd name="connsiteX2" fmla="*/ 1047750 w 2619375"/>
              <a:gd name="connsiteY2" fmla="*/ 0 h 409575"/>
              <a:gd name="connsiteX3" fmla="*/ 1597819 w 2619375"/>
              <a:gd name="connsiteY3" fmla="*/ 0 h 409575"/>
              <a:gd name="connsiteX4" fmla="*/ 2095500 w 2619375"/>
              <a:gd name="connsiteY4" fmla="*/ 0 h 409575"/>
              <a:gd name="connsiteX5" fmla="*/ 2619375 w 2619375"/>
              <a:gd name="connsiteY5" fmla="*/ 0 h 409575"/>
              <a:gd name="connsiteX6" fmla="*/ 2619375 w 2619375"/>
              <a:gd name="connsiteY6" fmla="*/ 409575 h 409575"/>
              <a:gd name="connsiteX7" fmla="*/ 2043113 w 2619375"/>
              <a:gd name="connsiteY7" fmla="*/ 409575 h 409575"/>
              <a:gd name="connsiteX8" fmla="*/ 1519238 w 2619375"/>
              <a:gd name="connsiteY8" fmla="*/ 409575 h 409575"/>
              <a:gd name="connsiteX9" fmla="*/ 1047750 w 2619375"/>
              <a:gd name="connsiteY9" fmla="*/ 409575 h 409575"/>
              <a:gd name="connsiteX10" fmla="*/ 550069 w 2619375"/>
              <a:gd name="connsiteY10" fmla="*/ 409575 h 409575"/>
              <a:gd name="connsiteX11" fmla="*/ 0 w 2619375"/>
              <a:gd name="connsiteY11" fmla="*/ 409575 h 409575"/>
              <a:gd name="connsiteX12" fmla="*/ 0 w 2619375"/>
              <a:gd name="connsiteY12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9375" h="409575" extrusionOk="0">
                <a:moveTo>
                  <a:pt x="0" y="0"/>
                </a:moveTo>
                <a:cubicBezTo>
                  <a:pt x="148012" y="-6945"/>
                  <a:pt x="353866" y="26264"/>
                  <a:pt x="550069" y="0"/>
                </a:cubicBezTo>
                <a:cubicBezTo>
                  <a:pt x="746272" y="-26264"/>
                  <a:pt x="842682" y="54952"/>
                  <a:pt x="1047750" y="0"/>
                </a:cubicBezTo>
                <a:cubicBezTo>
                  <a:pt x="1252818" y="-54952"/>
                  <a:pt x="1343202" y="60869"/>
                  <a:pt x="1597819" y="0"/>
                </a:cubicBezTo>
                <a:cubicBezTo>
                  <a:pt x="1852436" y="-60869"/>
                  <a:pt x="1892883" y="36952"/>
                  <a:pt x="2095500" y="0"/>
                </a:cubicBezTo>
                <a:cubicBezTo>
                  <a:pt x="2298117" y="-36952"/>
                  <a:pt x="2485997" y="9108"/>
                  <a:pt x="2619375" y="0"/>
                </a:cubicBezTo>
                <a:cubicBezTo>
                  <a:pt x="2640984" y="181113"/>
                  <a:pt x="2617070" y="258442"/>
                  <a:pt x="2619375" y="409575"/>
                </a:cubicBezTo>
                <a:cubicBezTo>
                  <a:pt x="2349194" y="431289"/>
                  <a:pt x="2250430" y="404274"/>
                  <a:pt x="2043113" y="409575"/>
                </a:cubicBezTo>
                <a:cubicBezTo>
                  <a:pt x="1835796" y="414876"/>
                  <a:pt x="1667020" y="390864"/>
                  <a:pt x="1519238" y="409575"/>
                </a:cubicBezTo>
                <a:cubicBezTo>
                  <a:pt x="1371457" y="428286"/>
                  <a:pt x="1254222" y="356152"/>
                  <a:pt x="1047750" y="409575"/>
                </a:cubicBezTo>
                <a:cubicBezTo>
                  <a:pt x="841278" y="462998"/>
                  <a:pt x="748172" y="405381"/>
                  <a:pt x="550069" y="409575"/>
                </a:cubicBezTo>
                <a:cubicBezTo>
                  <a:pt x="351966" y="413769"/>
                  <a:pt x="234734" y="362282"/>
                  <a:pt x="0" y="409575"/>
                </a:cubicBezTo>
                <a:cubicBezTo>
                  <a:pt x="-31169" y="239092"/>
                  <a:pt x="8246" y="146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7A58E4-86B5-C468-8927-779180BDB07A}"/>
              </a:ext>
            </a:extLst>
          </p:cNvPr>
          <p:cNvCxnSpPr/>
          <p:nvPr/>
        </p:nvCxnSpPr>
        <p:spPr>
          <a:xfrm>
            <a:off x="4095750" y="3095625"/>
            <a:ext cx="1314450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2628-688B-2D51-BD61-40427FCC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C2F8A-7992-F680-2584-898C859B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561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CCDC5B-3B27-405A-92E5-E97A929E5ED9}"/>
              </a:ext>
            </a:extLst>
          </p:cNvPr>
          <p:cNvSpPr/>
          <p:nvPr/>
        </p:nvSpPr>
        <p:spPr>
          <a:xfrm>
            <a:off x="2790825" y="3857625"/>
            <a:ext cx="1933575" cy="409575"/>
          </a:xfrm>
          <a:custGeom>
            <a:avLst/>
            <a:gdLst>
              <a:gd name="connsiteX0" fmla="*/ 0 w 1933575"/>
              <a:gd name="connsiteY0" fmla="*/ 0 h 409575"/>
              <a:gd name="connsiteX1" fmla="*/ 502730 w 1933575"/>
              <a:gd name="connsiteY1" fmla="*/ 0 h 409575"/>
              <a:gd name="connsiteX2" fmla="*/ 966788 w 1933575"/>
              <a:gd name="connsiteY2" fmla="*/ 0 h 409575"/>
              <a:gd name="connsiteX3" fmla="*/ 1469517 w 1933575"/>
              <a:gd name="connsiteY3" fmla="*/ 0 h 409575"/>
              <a:gd name="connsiteX4" fmla="*/ 1933575 w 1933575"/>
              <a:gd name="connsiteY4" fmla="*/ 0 h 409575"/>
              <a:gd name="connsiteX5" fmla="*/ 1933575 w 1933575"/>
              <a:gd name="connsiteY5" fmla="*/ 409575 h 409575"/>
              <a:gd name="connsiteX6" fmla="*/ 1508189 w 1933575"/>
              <a:gd name="connsiteY6" fmla="*/ 409575 h 409575"/>
              <a:gd name="connsiteX7" fmla="*/ 1024795 w 1933575"/>
              <a:gd name="connsiteY7" fmla="*/ 409575 h 409575"/>
              <a:gd name="connsiteX8" fmla="*/ 541401 w 1933575"/>
              <a:gd name="connsiteY8" fmla="*/ 409575 h 409575"/>
              <a:gd name="connsiteX9" fmla="*/ 0 w 1933575"/>
              <a:gd name="connsiteY9" fmla="*/ 409575 h 409575"/>
              <a:gd name="connsiteX10" fmla="*/ 0 w 1933575"/>
              <a:gd name="connsiteY10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3575" h="409575" extrusionOk="0">
                <a:moveTo>
                  <a:pt x="0" y="0"/>
                </a:moveTo>
                <a:cubicBezTo>
                  <a:pt x="122740" y="-1042"/>
                  <a:pt x="310454" y="10583"/>
                  <a:pt x="502730" y="0"/>
                </a:cubicBezTo>
                <a:cubicBezTo>
                  <a:pt x="695006" y="-10583"/>
                  <a:pt x="776073" y="21757"/>
                  <a:pt x="966788" y="0"/>
                </a:cubicBezTo>
                <a:cubicBezTo>
                  <a:pt x="1157503" y="-21757"/>
                  <a:pt x="1237505" y="57687"/>
                  <a:pt x="1469517" y="0"/>
                </a:cubicBezTo>
                <a:cubicBezTo>
                  <a:pt x="1701529" y="-57687"/>
                  <a:pt x="1761390" y="18736"/>
                  <a:pt x="1933575" y="0"/>
                </a:cubicBezTo>
                <a:cubicBezTo>
                  <a:pt x="1974759" y="142731"/>
                  <a:pt x="1892898" y="242381"/>
                  <a:pt x="1933575" y="409575"/>
                </a:cubicBezTo>
                <a:cubicBezTo>
                  <a:pt x="1811625" y="424758"/>
                  <a:pt x="1672617" y="405745"/>
                  <a:pt x="1508189" y="409575"/>
                </a:cubicBezTo>
                <a:cubicBezTo>
                  <a:pt x="1343761" y="413405"/>
                  <a:pt x="1245203" y="376273"/>
                  <a:pt x="1024795" y="409575"/>
                </a:cubicBezTo>
                <a:cubicBezTo>
                  <a:pt x="804387" y="442877"/>
                  <a:pt x="782337" y="383747"/>
                  <a:pt x="541401" y="409575"/>
                </a:cubicBezTo>
                <a:cubicBezTo>
                  <a:pt x="300465" y="435403"/>
                  <a:pt x="143721" y="358993"/>
                  <a:pt x="0" y="409575"/>
                </a:cubicBezTo>
                <a:cubicBezTo>
                  <a:pt x="-44669" y="315180"/>
                  <a:pt x="26034" y="11815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6D14B-C45F-C54D-88BF-8C7827855184}"/>
              </a:ext>
            </a:extLst>
          </p:cNvPr>
          <p:cNvCxnSpPr>
            <a:cxnSpLocks/>
          </p:cNvCxnSpPr>
          <p:nvPr/>
        </p:nvCxnSpPr>
        <p:spPr>
          <a:xfrm>
            <a:off x="3495675" y="5295900"/>
            <a:ext cx="1390650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565444-57F5-8AC0-C496-69836C3CE5FE}"/>
              </a:ext>
            </a:extLst>
          </p:cNvPr>
          <p:cNvCxnSpPr>
            <a:cxnSpLocks/>
          </p:cNvCxnSpPr>
          <p:nvPr/>
        </p:nvCxnSpPr>
        <p:spPr>
          <a:xfrm>
            <a:off x="3495675" y="5629275"/>
            <a:ext cx="3695700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4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2566-1D8F-C7BB-5665-DBA92834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AA57B-9E56-224D-05CC-AF113D58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1650"/>
            <a:ext cx="12192000" cy="20561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FAD0D5-D9BD-2A2C-D4FF-E047A45D09F4}"/>
              </a:ext>
            </a:extLst>
          </p:cNvPr>
          <p:cNvSpPr/>
          <p:nvPr/>
        </p:nvSpPr>
        <p:spPr>
          <a:xfrm>
            <a:off x="2809876" y="85725"/>
            <a:ext cx="971550" cy="409575"/>
          </a:xfrm>
          <a:custGeom>
            <a:avLst/>
            <a:gdLst>
              <a:gd name="connsiteX0" fmla="*/ 0 w 971550"/>
              <a:gd name="connsiteY0" fmla="*/ 0 h 409575"/>
              <a:gd name="connsiteX1" fmla="*/ 495491 w 971550"/>
              <a:gd name="connsiteY1" fmla="*/ 0 h 409575"/>
              <a:gd name="connsiteX2" fmla="*/ 971550 w 971550"/>
              <a:gd name="connsiteY2" fmla="*/ 0 h 409575"/>
              <a:gd name="connsiteX3" fmla="*/ 971550 w 971550"/>
              <a:gd name="connsiteY3" fmla="*/ 409575 h 409575"/>
              <a:gd name="connsiteX4" fmla="*/ 505206 w 971550"/>
              <a:gd name="connsiteY4" fmla="*/ 409575 h 409575"/>
              <a:gd name="connsiteX5" fmla="*/ 0 w 971550"/>
              <a:gd name="connsiteY5" fmla="*/ 409575 h 409575"/>
              <a:gd name="connsiteX6" fmla="*/ 0 w 971550"/>
              <a:gd name="connsiteY6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550" h="409575" extrusionOk="0">
                <a:moveTo>
                  <a:pt x="0" y="0"/>
                </a:moveTo>
                <a:cubicBezTo>
                  <a:pt x="119136" y="-26095"/>
                  <a:pt x="303083" y="29442"/>
                  <a:pt x="495491" y="0"/>
                </a:cubicBezTo>
                <a:cubicBezTo>
                  <a:pt x="687899" y="-29442"/>
                  <a:pt x="875041" y="50287"/>
                  <a:pt x="971550" y="0"/>
                </a:cubicBezTo>
                <a:cubicBezTo>
                  <a:pt x="998424" y="113857"/>
                  <a:pt x="969142" y="325848"/>
                  <a:pt x="971550" y="409575"/>
                </a:cubicBezTo>
                <a:cubicBezTo>
                  <a:pt x="847705" y="445866"/>
                  <a:pt x="636415" y="363448"/>
                  <a:pt x="505206" y="409575"/>
                </a:cubicBezTo>
                <a:cubicBezTo>
                  <a:pt x="373997" y="455702"/>
                  <a:pt x="116787" y="398084"/>
                  <a:pt x="0" y="409575"/>
                </a:cubicBezTo>
                <a:cubicBezTo>
                  <a:pt x="-24877" y="271447"/>
                  <a:pt x="17398" y="12728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22B722-5980-23EF-573F-A680DCB63041}"/>
              </a:ext>
            </a:extLst>
          </p:cNvPr>
          <p:cNvCxnSpPr>
            <a:cxnSpLocks/>
          </p:cNvCxnSpPr>
          <p:nvPr/>
        </p:nvCxnSpPr>
        <p:spPr>
          <a:xfrm>
            <a:off x="7629525" y="1562100"/>
            <a:ext cx="1390650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95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A76AC-1E69-584D-3025-4033EF37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8F781B-8BC8-C2AD-0C9B-2970EF72B7F1}"/>
              </a:ext>
            </a:extLst>
          </p:cNvPr>
          <p:cNvSpPr/>
          <p:nvPr/>
        </p:nvSpPr>
        <p:spPr>
          <a:xfrm>
            <a:off x="1" y="4993821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21D3BA-01C9-0AC6-9245-6DAF2546CE54}"/>
              </a:ext>
            </a:extLst>
          </p:cNvPr>
          <p:cNvGrpSpPr/>
          <p:nvPr/>
        </p:nvGrpSpPr>
        <p:grpSpPr>
          <a:xfrm rot="5400000">
            <a:off x="240780" y="4260396"/>
            <a:ext cx="1466850" cy="1466850"/>
            <a:chOff x="240780" y="733425"/>
            <a:chExt cx="1466850" cy="1466850"/>
          </a:xfrm>
        </p:grpSpPr>
        <p:pic>
          <p:nvPicPr>
            <p:cNvPr id="7" name="Graphic 6" descr="Single gear with solid fill">
              <a:extLst>
                <a:ext uri="{FF2B5EF4-FFF2-40B4-BE49-F238E27FC236}">
                  <a16:creationId xmlns:a16="http://schemas.microsoft.com/office/drawing/2014/main" id="{FD5ED72A-B06E-6AB7-3D08-1547B42DC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183858-70C8-5F88-AA2E-131CDDA8F8DB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12ACB-90BB-8F00-ACD2-B62A578EE581}"/>
              </a:ext>
            </a:extLst>
          </p:cNvPr>
          <p:cNvCxnSpPr>
            <a:cxnSpLocks/>
          </p:cNvCxnSpPr>
          <p:nvPr/>
        </p:nvCxnSpPr>
        <p:spPr>
          <a:xfrm>
            <a:off x="1953087" y="4993821"/>
            <a:ext cx="0" cy="5391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307B5B-D40C-6116-8D9E-7076E468D18F}"/>
              </a:ext>
            </a:extLst>
          </p:cNvPr>
          <p:cNvSpPr/>
          <p:nvPr/>
        </p:nvSpPr>
        <p:spPr>
          <a:xfrm>
            <a:off x="781233" y="590589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Pre-Transformer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3665CA-5F34-43B6-9E0D-6049A74B1E42}"/>
              </a:ext>
            </a:extLst>
          </p:cNvPr>
          <p:cNvSpPr/>
          <p:nvPr/>
        </p:nvSpPr>
        <p:spPr>
          <a:xfrm>
            <a:off x="781233" y="7412006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Transformer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706CFF-0EAF-B91A-8360-9FC6BD9D7AA3}"/>
              </a:ext>
            </a:extLst>
          </p:cNvPr>
          <p:cNvSpPr/>
          <p:nvPr/>
        </p:nvSpPr>
        <p:spPr>
          <a:xfrm>
            <a:off x="781233" y="8918121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Post-Transformer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75B37-DAC1-2A60-9064-2DEA9194CAC7}"/>
              </a:ext>
            </a:extLst>
          </p:cNvPr>
          <p:cNvSpPr txBox="1"/>
          <p:nvPr/>
        </p:nvSpPr>
        <p:spPr>
          <a:xfrm>
            <a:off x="3373515" y="5834819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1990 - 2017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5BA92-1D58-83C7-26DE-6914B4851FD2}"/>
              </a:ext>
            </a:extLst>
          </p:cNvPr>
          <p:cNvSpPr txBox="1"/>
          <p:nvPr/>
        </p:nvSpPr>
        <p:spPr>
          <a:xfrm>
            <a:off x="3373515" y="6234929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RNN, LSTM, NMT, </a:t>
            </a:r>
            <a:r>
              <a:rPr lang="en-US" dirty="0" err="1">
                <a:solidFill>
                  <a:schemeClr val="bg1"/>
                </a:solidFill>
              </a:rPr>
              <a:t>ELMo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ECDB6-55D8-63DC-68AB-52FFDD6E0FCE}"/>
              </a:ext>
            </a:extLst>
          </p:cNvPr>
          <p:cNvSpPr txBox="1"/>
          <p:nvPr/>
        </p:nvSpPr>
        <p:spPr>
          <a:xfrm>
            <a:off x="3373515" y="7337686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2017 - 2018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34D51-CD0B-9536-CA21-E7D881BD7294}"/>
              </a:ext>
            </a:extLst>
          </p:cNvPr>
          <p:cNvSpPr txBox="1"/>
          <p:nvPr/>
        </p:nvSpPr>
        <p:spPr>
          <a:xfrm>
            <a:off x="3373515" y="7737796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The rise of Transformers - No specific LLMs Yet…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A0756-8664-D5B4-8746-FC9CF4CD4CD0}"/>
              </a:ext>
            </a:extLst>
          </p:cNvPr>
          <p:cNvSpPr txBox="1"/>
          <p:nvPr/>
        </p:nvSpPr>
        <p:spPr>
          <a:xfrm>
            <a:off x="3373515" y="883167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2018 -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66F03-0B80-51A9-7D35-6A14E98E5F1A}"/>
              </a:ext>
            </a:extLst>
          </p:cNvPr>
          <p:cNvSpPr txBox="1"/>
          <p:nvPr/>
        </p:nvSpPr>
        <p:spPr>
          <a:xfrm>
            <a:off x="3373515" y="923178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GPT-1, BERT – GPT-2, </a:t>
            </a:r>
            <a:r>
              <a:rPr lang="en-US" dirty="0" err="1">
                <a:noFill/>
              </a:rPr>
              <a:t>XLNet</a:t>
            </a:r>
            <a:r>
              <a:rPr lang="en-US" dirty="0">
                <a:noFill/>
              </a:rPr>
              <a:t> – GPT3, T5 - BLOOM, Codex, GPT-4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344A5-809B-E627-2E35-AF42B0138678}"/>
              </a:ext>
            </a:extLst>
          </p:cNvPr>
          <p:cNvSpPr txBox="1"/>
          <p:nvPr/>
        </p:nvSpPr>
        <p:spPr>
          <a:xfrm>
            <a:off x="7039992" y="4070491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</p:spTree>
    <p:extLst>
      <p:ext uri="{BB962C8B-B14F-4D97-AF65-F5344CB8AC3E}">
        <p14:creationId xmlns:p14="http://schemas.microsoft.com/office/powerpoint/2010/main" val="306406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2747-62AD-B2DF-B4AE-308C45BA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7781E-CA3B-5289-C9D0-AE9F90B8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1650"/>
            <a:ext cx="12192000" cy="20561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7B2647-1CC3-63EE-232B-DABFD1443F6A}"/>
              </a:ext>
            </a:extLst>
          </p:cNvPr>
          <p:cNvSpPr/>
          <p:nvPr/>
        </p:nvSpPr>
        <p:spPr>
          <a:xfrm>
            <a:off x="2809876" y="2905125"/>
            <a:ext cx="1285874" cy="409575"/>
          </a:xfrm>
          <a:custGeom>
            <a:avLst/>
            <a:gdLst>
              <a:gd name="connsiteX0" fmla="*/ 0 w 1285874"/>
              <a:gd name="connsiteY0" fmla="*/ 0 h 409575"/>
              <a:gd name="connsiteX1" fmla="*/ 441483 w 1285874"/>
              <a:gd name="connsiteY1" fmla="*/ 0 h 409575"/>
              <a:gd name="connsiteX2" fmla="*/ 857249 w 1285874"/>
              <a:gd name="connsiteY2" fmla="*/ 0 h 409575"/>
              <a:gd name="connsiteX3" fmla="*/ 1285874 w 1285874"/>
              <a:gd name="connsiteY3" fmla="*/ 0 h 409575"/>
              <a:gd name="connsiteX4" fmla="*/ 1285874 w 1285874"/>
              <a:gd name="connsiteY4" fmla="*/ 409575 h 409575"/>
              <a:gd name="connsiteX5" fmla="*/ 857249 w 1285874"/>
              <a:gd name="connsiteY5" fmla="*/ 409575 h 409575"/>
              <a:gd name="connsiteX6" fmla="*/ 454342 w 1285874"/>
              <a:gd name="connsiteY6" fmla="*/ 409575 h 409575"/>
              <a:gd name="connsiteX7" fmla="*/ 0 w 1285874"/>
              <a:gd name="connsiteY7" fmla="*/ 409575 h 409575"/>
              <a:gd name="connsiteX8" fmla="*/ 0 w 1285874"/>
              <a:gd name="connsiteY8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5874" h="409575" extrusionOk="0">
                <a:moveTo>
                  <a:pt x="0" y="0"/>
                </a:moveTo>
                <a:cubicBezTo>
                  <a:pt x="139210" y="-6666"/>
                  <a:pt x="333995" y="27884"/>
                  <a:pt x="441483" y="0"/>
                </a:cubicBezTo>
                <a:cubicBezTo>
                  <a:pt x="548971" y="-27884"/>
                  <a:pt x="652308" y="26885"/>
                  <a:pt x="857249" y="0"/>
                </a:cubicBezTo>
                <a:cubicBezTo>
                  <a:pt x="1062190" y="-26885"/>
                  <a:pt x="1080781" y="17703"/>
                  <a:pt x="1285874" y="0"/>
                </a:cubicBezTo>
                <a:cubicBezTo>
                  <a:pt x="1320310" y="148788"/>
                  <a:pt x="1240372" y="224326"/>
                  <a:pt x="1285874" y="409575"/>
                </a:cubicBezTo>
                <a:cubicBezTo>
                  <a:pt x="1155783" y="435192"/>
                  <a:pt x="1020859" y="384094"/>
                  <a:pt x="857249" y="409575"/>
                </a:cubicBezTo>
                <a:cubicBezTo>
                  <a:pt x="693639" y="435056"/>
                  <a:pt x="548899" y="365230"/>
                  <a:pt x="454342" y="409575"/>
                </a:cubicBezTo>
                <a:cubicBezTo>
                  <a:pt x="359785" y="453920"/>
                  <a:pt x="157695" y="378707"/>
                  <a:pt x="0" y="409575"/>
                </a:cubicBezTo>
                <a:cubicBezTo>
                  <a:pt x="-9864" y="230650"/>
                  <a:pt x="48434" y="16184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8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2088-6EDD-78AD-59EB-060E5ECA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01185-420A-ADCB-218C-1A2EE09C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47525"/>
            <a:ext cx="12192000" cy="20561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C2EDFC-6E77-332B-3515-A11090E6E55D}"/>
              </a:ext>
            </a:extLst>
          </p:cNvPr>
          <p:cNvSpPr/>
          <p:nvPr/>
        </p:nvSpPr>
        <p:spPr>
          <a:xfrm>
            <a:off x="2809876" y="619125"/>
            <a:ext cx="1476374" cy="409575"/>
          </a:xfrm>
          <a:custGeom>
            <a:avLst/>
            <a:gdLst>
              <a:gd name="connsiteX0" fmla="*/ 0 w 1476374"/>
              <a:gd name="connsiteY0" fmla="*/ 0 h 409575"/>
              <a:gd name="connsiteX1" fmla="*/ 506888 w 1476374"/>
              <a:gd name="connsiteY1" fmla="*/ 0 h 409575"/>
              <a:gd name="connsiteX2" fmla="*/ 984249 w 1476374"/>
              <a:gd name="connsiteY2" fmla="*/ 0 h 409575"/>
              <a:gd name="connsiteX3" fmla="*/ 1476374 w 1476374"/>
              <a:gd name="connsiteY3" fmla="*/ 0 h 409575"/>
              <a:gd name="connsiteX4" fmla="*/ 1476374 w 1476374"/>
              <a:gd name="connsiteY4" fmla="*/ 409575 h 409575"/>
              <a:gd name="connsiteX5" fmla="*/ 984249 w 1476374"/>
              <a:gd name="connsiteY5" fmla="*/ 409575 h 409575"/>
              <a:gd name="connsiteX6" fmla="*/ 521652 w 1476374"/>
              <a:gd name="connsiteY6" fmla="*/ 409575 h 409575"/>
              <a:gd name="connsiteX7" fmla="*/ 0 w 1476374"/>
              <a:gd name="connsiteY7" fmla="*/ 409575 h 409575"/>
              <a:gd name="connsiteX8" fmla="*/ 0 w 1476374"/>
              <a:gd name="connsiteY8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374" h="409575" extrusionOk="0">
                <a:moveTo>
                  <a:pt x="0" y="0"/>
                </a:moveTo>
                <a:cubicBezTo>
                  <a:pt x="184716" y="-24982"/>
                  <a:pt x="308472" y="47149"/>
                  <a:pt x="506888" y="0"/>
                </a:cubicBezTo>
                <a:cubicBezTo>
                  <a:pt x="705304" y="-47149"/>
                  <a:pt x="824752" y="41404"/>
                  <a:pt x="984249" y="0"/>
                </a:cubicBezTo>
                <a:cubicBezTo>
                  <a:pt x="1143746" y="-41404"/>
                  <a:pt x="1335165" y="6273"/>
                  <a:pt x="1476374" y="0"/>
                </a:cubicBezTo>
                <a:cubicBezTo>
                  <a:pt x="1510810" y="148788"/>
                  <a:pt x="1430872" y="224326"/>
                  <a:pt x="1476374" y="409575"/>
                </a:cubicBezTo>
                <a:cubicBezTo>
                  <a:pt x="1325886" y="410427"/>
                  <a:pt x="1091194" y="363139"/>
                  <a:pt x="984249" y="409575"/>
                </a:cubicBezTo>
                <a:cubicBezTo>
                  <a:pt x="877304" y="456011"/>
                  <a:pt x="634437" y="399661"/>
                  <a:pt x="521652" y="409575"/>
                </a:cubicBezTo>
                <a:cubicBezTo>
                  <a:pt x="408867" y="419489"/>
                  <a:pt x="113939" y="374786"/>
                  <a:pt x="0" y="409575"/>
                </a:cubicBezTo>
                <a:cubicBezTo>
                  <a:pt x="-9864" y="230650"/>
                  <a:pt x="48434" y="16184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3489A1-B2AD-D949-C977-292D9844EDDB}"/>
              </a:ext>
            </a:extLst>
          </p:cNvPr>
          <p:cNvCxnSpPr>
            <a:cxnSpLocks/>
          </p:cNvCxnSpPr>
          <p:nvPr/>
        </p:nvCxnSpPr>
        <p:spPr>
          <a:xfrm>
            <a:off x="4824412" y="2076450"/>
            <a:ext cx="1247775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E9B2E3-7F01-CD11-8C8B-7D04F19A551E}"/>
              </a:ext>
            </a:extLst>
          </p:cNvPr>
          <p:cNvCxnSpPr>
            <a:cxnSpLocks/>
          </p:cNvCxnSpPr>
          <p:nvPr/>
        </p:nvCxnSpPr>
        <p:spPr>
          <a:xfrm>
            <a:off x="4076700" y="2676525"/>
            <a:ext cx="1390650" cy="0"/>
          </a:xfrm>
          <a:prstGeom prst="line">
            <a:avLst/>
          </a:prstGeom>
          <a:ln w="28575">
            <a:solidFill>
              <a:srgbClr val="D6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5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7B825-E469-7939-7B0B-A4BBD210331C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LLMs we can use…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BFAA-828B-D0BE-62D1-E5373E8A072E}"/>
              </a:ext>
            </a:extLst>
          </p:cNvPr>
          <p:cNvSpPr txBox="1"/>
          <p:nvPr/>
        </p:nvSpPr>
        <p:spPr>
          <a:xfrm>
            <a:off x="2657476" y="2942060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Hugging Face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5A337-8509-C5D5-6C66-3A9E309340E8}"/>
              </a:ext>
            </a:extLst>
          </p:cNvPr>
          <p:cNvSpPr txBox="1"/>
          <p:nvPr/>
        </p:nvSpPr>
        <p:spPr>
          <a:xfrm>
            <a:off x="2657476" y="4674140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Llama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D51F7-CC93-D32E-C5E9-27CCF0C69B6A}"/>
              </a:ext>
            </a:extLst>
          </p:cNvPr>
          <p:cNvSpPr txBox="1"/>
          <p:nvPr/>
        </p:nvSpPr>
        <p:spPr>
          <a:xfrm>
            <a:off x="2543175" y="2384078"/>
            <a:ext cx="2266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  <a:latin typeface="Raleway SemiBold" panose="020B0703030101060003" pitchFamily="34" charset="0"/>
              </a:rPr>
              <a:t>Open-Source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EE0FB9-A656-61BE-9E72-8DF45D0971BF}"/>
              </a:ext>
            </a:extLst>
          </p:cNvPr>
          <p:cNvCxnSpPr>
            <a:cxnSpLocks/>
          </p:cNvCxnSpPr>
          <p:nvPr/>
        </p:nvCxnSpPr>
        <p:spPr>
          <a:xfrm>
            <a:off x="2328863" y="2845743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E67B77-51B3-7044-57C1-C4C448D2A7AA}"/>
              </a:ext>
            </a:extLst>
          </p:cNvPr>
          <p:cNvSpPr txBox="1"/>
          <p:nvPr/>
        </p:nvSpPr>
        <p:spPr>
          <a:xfrm>
            <a:off x="7281864" y="2942060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GPT-3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FE5C9-2DFC-7D1B-698F-F11B125AEFA0}"/>
              </a:ext>
            </a:extLst>
          </p:cNvPr>
          <p:cNvSpPr txBox="1"/>
          <p:nvPr/>
        </p:nvSpPr>
        <p:spPr>
          <a:xfrm>
            <a:off x="7281864" y="3405485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GPT-4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5C633-DCF3-0FC9-B9F5-28ACA67F24CD}"/>
              </a:ext>
            </a:extLst>
          </p:cNvPr>
          <p:cNvSpPr txBox="1"/>
          <p:nvPr/>
        </p:nvSpPr>
        <p:spPr>
          <a:xfrm>
            <a:off x="7167563" y="2384078"/>
            <a:ext cx="2266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  <a:latin typeface="Raleway SemiBold" panose="020B0703030101060003" pitchFamily="34" charset="0"/>
              </a:rPr>
              <a:t>APIs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46786F-BBD0-054E-8841-0AF1D72D1ACF}"/>
              </a:ext>
            </a:extLst>
          </p:cNvPr>
          <p:cNvCxnSpPr>
            <a:cxnSpLocks/>
          </p:cNvCxnSpPr>
          <p:nvPr/>
        </p:nvCxnSpPr>
        <p:spPr>
          <a:xfrm>
            <a:off x="6953251" y="2845743"/>
            <a:ext cx="269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DE2DA9-5FCE-1809-8CF4-F2E676B78542}"/>
              </a:ext>
            </a:extLst>
          </p:cNvPr>
          <p:cNvSpPr txBox="1"/>
          <p:nvPr/>
        </p:nvSpPr>
        <p:spPr>
          <a:xfrm>
            <a:off x="7281864" y="3867150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Codex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AE072-814E-AE6D-E4B9-4FE8FC48C666}"/>
              </a:ext>
            </a:extLst>
          </p:cNvPr>
          <p:cNvSpPr txBox="1"/>
          <p:nvPr/>
        </p:nvSpPr>
        <p:spPr>
          <a:xfrm>
            <a:off x="7281864" y="4328815"/>
            <a:ext cx="20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Claude </a:t>
            </a:r>
            <a:endParaRPr lang="en-US" sz="24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4AB2E9-1806-0761-3150-E3F4F0D5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707" y="2614910"/>
            <a:ext cx="1143000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2CB4C9-02EB-CCC4-8071-5ECEDFFB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48" y="3934881"/>
            <a:ext cx="1478518" cy="147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  <p:bldP spid="12" grpId="0"/>
      <p:bldP spid="13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CD4E4-EC85-6F01-53FE-606A83C82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E968E6-0DFF-ADC6-DF25-4C8AD110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87" y="1190597"/>
            <a:ext cx="7583213" cy="9813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917C8-553F-DC92-CBF0-422E08F51152}"/>
              </a:ext>
            </a:extLst>
          </p:cNvPr>
          <p:cNvSpPr txBox="1"/>
          <p:nvPr/>
        </p:nvSpPr>
        <p:spPr>
          <a:xfrm>
            <a:off x="125622" y="359600"/>
            <a:ext cx="2884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05E7F-535E-C0E4-C2E7-883C328B829D}"/>
              </a:ext>
            </a:extLst>
          </p:cNvPr>
          <p:cNvSpPr txBox="1"/>
          <p:nvPr/>
        </p:nvSpPr>
        <p:spPr>
          <a:xfrm>
            <a:off x="125622" y="928987"/>
            <a:ext cx="4646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PyTorch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Offline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31D38-2424-7DBB-6D94-B614F1FFB77A}"/>
              </a:ext>
            </a:extLst>
          </p:cNvPr>
          <p:cNvSpPr txBox="1"/>
          <p:nvPr/>
        </p:nvSpPr>
        <p:spPr>
          <a:xfrm>
            <a:off x="-468164" y="1452207"/>
            <a:ext cx="1048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https://gist.github.com/Ryan-PG/9b5198e099bf77f33e94e13a434acf89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0966B-4383-F746-65A9-01EC434E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" y="236014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A411-8C6D-7C7B-7BC4-06DCB659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0CD3F1-F29A-E209-92CC-FC3BFD82BA3E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42443-5A03-9816-9176-D3B202F24E92}"/>
              </a:ext>
            </a:extLst>
          </p:cNvPr>
          <p:cNvSpPr txBox="1"/>
          <p:nvPr/>
        </p:nvSpPr>
        <p:spPr>
          <a:xfrm>
            <a:off x="1354347" y="1190597"/>
            <a:ext cx="9480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Differences between python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C0FF2-64EC-ACED-84A3-3D6F681D392A}"/>
              </a:ext>
            </a:extLst>
          </p:cNvPr>
          <p:cNvSpPr txBox="1"/>
          <p:nvPr/>
        </p:nvSpPr>
        <p:spPr>
          <a:xfrm>
            <a:off x="414067" y="1897811"/>
            <a:ext cx="11360989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Estedad-VF" pitchFamily="2" charset="-78"/>
                <a:cs typeface="Estedad-VF" pitchFamily="2" charset="-78"/>
              </a:rPr>
              <a:t>PyTorch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و </a:t>
            </a:r>
            <a:r>
              <a:rPr lang="en-US" sz="2800" b="1" dirty="0">
                <a:latin typeface="Estedad-VF" pitchFamily="2" charset="-78"/>
                <a:cs typeface="Estedad-VF" pitchFamily="2" charset="-78"/>
              </a:rPr>
              <a:t>TensorFlow/</a:t>
            </a:r>
            <a:r>
              <a:rPr lang="en-US" sz="2800" b="1" dirty="0" err="1">
                <a:latin typeface="Estedad-VF" pitchFamily="2" charset="-78"/>
                <a:cs typeface="Estedad-VF" pitchFamily="2" charset="-78"/>
              </a:rPr>
              <a:t>Keras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بیشتر برای </a:t>
            </a:r>
            <a:r>
              <a:rPr lang="fa-IR" sz="2800" b="1" dirty="0">
                <a:latin typeface="Estedad-VF" pitchFamily="2" charset="-78"/>
                <a:cs typeface="Estedad-VF" pitchFamily="2" charset="-78"/>
              </a:rPr>
              <a:t>مدل‌های یادگیری عمیق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مناسب هستند. </a:t>
            </a:r>
            <a:r>
              <a:rPr lang="en-US" sz="2800" dirty="0" err="1">
                <a:latin typeface="Estedad-VF" pitchFamily="2" charset="-78"/>
                <a:cs typeface="Estedad-VF" pitchFamily="2" charset="-78"/>
              </a:rPr>
              <a:t>PyTorch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برای تحقیق و توسعه، و 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TensorFlow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برای تولید.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Estedad-VF" pitchFamily="2" charset="-78"/>
                <a:cs typeface="Estedad-VF" pitchFamily="2" charset="-78"/>
              </a:rPr>
              <a:t>Scikit-Learn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برای </a:t>
            </a:r>
            <a:r>
              <a:rPr lang="fa-IR" sz="2800" b="1" dirty="0">
                <a:latin typeface="Estedad-VF" pitchFamily="2" charset="-78"/>
                <a:cs typeface="Estedad-VF" pitchFamily="2" charset="-78"/>
              </a:rPr>
              <a:t>الگوریتم‌های کلاسیک یادگیری ماشین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و کارهای سبک‌تر استفاده می‌شود.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Estedad-VF" pitchFamily="2" charset="-78"/>
                <a:cs typeface="Estedad-VF" pitchFamily="2" charset="-78"/>
              </a:rPr>
              <a:t>XGBoost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برای </a:t>
            </a:r>
            <a:r>
              <a:rPr lang="fa-IR" sz="2800" b="1" dirty="0">
                <a:latin typeface="Estedad-VF" pitchFamily="2" charset="-78"/>
                <a:cs typeface="Estedad-VF" pitchFamily="2" charset="-78"/>
              </a:rPr>
              <a:t>مدل‌های درختی و تحلیل آماری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محبوب است.</a:t>
            </a:r>
          </a:p>
          <a:p>
            <a:pPr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Estedad-VF" pitchFamily="2" charset="-78"/>
                <a:cs typeface="Estedad-VF" pitchFamily="2" charset="-78"/>
              </a:rPr>
              <a:t>MXNet</a:t>
            </a:r>
            <a:r>
              <a:rPr lang="en-US" sz="2800" dirty="0">
                <a:latin typeface="Estedad-VF" pitchFamily="2" charset="-78"/>
                <a:cs typeface="Estedad-VF" pitchFamily="2" charset="-78"/>
              </a:rPr>
              <a:t> 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 به‌دلیل </a:t>
            </a:r>
            <a:r>
              <a:rPr lang="fa-IR" sz="2800" b="1" dirty="0">
                <a:latin typeface="Estedad-VF" pitchFamily="2" charset="-78"/>
                <a:cs typeface="Estedad-VF" pitchFamily="2" charset="-78"/>
              </a:rPr>
              <a:t>قابلیت توزیع‌پذیری و پشتیبانی از گراف‌های پویا</a:t>
            </a:r>
            <a:r>
              <a:rPr lang="fa-IR" sz="2800" dirty="0">
                <a:latin typeface="Estedad-VF" pitchFamily="2" charset="-78"/>
                <a:cs typeface="Estedad-VF" pitchFamily="2" charset="-78"/>
              </a:rPr>
              <a:t>، برای مدل‌هایی که به اجرا در سطح وسیع نیاز دارند، مناسب است.</a:t>
            </a:r>
          </a:p>
        </p:txBody>
      </p:sp>
    </p:spTree>
    <p:extLst>
      <p:ext uri="{BB962C8B-B14F-4D97-AF65-F5344CB8AC3E}">
        <p14:creationId xmlns:p14="http://schemas.microsoft.com/office/powerpoint/2010/main" val="11273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F85-F2E0-323E-39CF-EFE880AB4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EF01B-3EB4-C06A-3B02-213C48411D1C}"/>
              </a:ext>
            </a:extLst>
          </p:cNvPr>
          <p:cNvSpPr txBox="1"/>
          <p:nvPr/>
        </p:nvSpPr>
        <p:spPr>
          <a:xfrm>
            <a:off x="1354347" y="3105834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Hands on code…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CFC66-1253-AFB7-A00E-3B7D5F6A3A4E}"/>
              </a:ext>
            </a:extLst>
          </p:cNvPr>
          <p:cNvSpPr txBox="1"/>
          <p:nvPr/>
        </p:nvSpPr>
        <p:spPr>
          <a:xfrm>
            <a:off x="1354347" y="4125009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Raleway SemiBold" panose="020B0703030101060003" pitchFamily="34" charset="0"/>
              </a:rPr>
              <a:t>Transformers,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  <a:latin typeface="Raleway SemiBold" panose="020B0703030101060003" pitchFamily="34" charset="0"/>
              </a:rPr>
              <a:t>StreamLit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Raleway SemiBold" panose="020B0703030101060003" pitchFamily="34" charset="0"/>
              </a:rPr>
              <a:t>,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  <a:latin typeface="Raleway SemiBold" panose="020B0703030101060003" pitchFamily="34" charset="0"/>
              </a:rPr>
              <a:t>Ollama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Raleway SemiBold" panose="020B0703030101060003" pitchFamily="34" charset="0"/>
              </a:rPr>
              <a:t>, G4F</a:t>
            </a:r>
          </a:p>
        </p:txBody>
      </p:sp>
    </p:spTree>
    <p:extLst>
      <p:ext uri="{BB962C8B-B14F-4D97-AF65-F5344CB8AC3E}">
        <p14:creationId xmlns:p14="http://schemas.microsoft.com/office/powerpoint/2010/main" val="127125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F664-46A4-6810-F33D-0F0B9D96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44A8B9-22C7-F037-5FA1-81583C33F816}"/>
              </a:ext>
            </a:extLst>
          </p:cNvPr>
          <p:cNvSpPr txBox="1"/>
          <p:nvPr/>
        </p:nvSpPr>
        <p:spPr>
          <a:xfrm>
            <a:off x="1354347" y="3105834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RAGs and Crew AI</a:t>
            </a:r>
          </a:p>
        </p:txBody>
      </p:sp>
    </p:spTree>
    <p:extLst>
      <p:ext uri="{BB962C8B-B14F-4D97-AF65-F5344CB8AC3E}">
        <p14:creationId xmlns:p14="http://schemas.microsoft.com/office/powerpoint/2010/main" val="419763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4F579-2C56-4889-F850-C6E800FE8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83DE1C-7C10-BC05-64B1-CCCD62106A4A}"/>
              </a:ext>
            </a:extLst>
          </p:cNvPr>
          <p:cNvSpPr txBox="1"/>
          <p:nvPr/>
        </p:nvSpPr>
        <p:spPr>
          <a:xfrm>
            <a:off x="415505" y="1008901"/>
            <a:ext cx="113609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Large language models are not just tools of innovation.</a:t>
            </a:r>
            <a:endParaRPr lang="fa-IR" sz="3200" dirty="0"/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They are a </a:t>
            </a:r>
            <a:r>
              <a:rPr lang="en-US" sz="3200" b="1" dirty="0"/>
              <a:t>reflection</a:t>
            </a:r>
            <a:r>
              <a:rPr lang="en-US" sz="3200" dirty="0"/>
              <a:t> of our collective knowledge and creativity, guiding us toward a future </a:t>
            </a:r>
            <a:r>
              <a:rPr lang="en-US" sz="3200" b="1" dirty="0"/>
              <a:t>limited</a:t>
            </a:r>
            <a:r>
              <a:rPr lang="en-US" sz="3200" dirty="0"/>
              <a:t> only by </a:t>
            </a:r>
            <a:r>
              <a:rPr lang="en-US" sz="3200" b="1" dirty="0"/>
              <a:t>our imagination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94636-0D29-D970-0705-ADFB45C0CD0B}"/>
              </a:ext>
            </a:extLst>
          </p:cNvPr>
          <p:cNvSpPr txBox="1"/>
          <p:nvPr/>
        </p:nvSpPr>
        <p:spPr>
          <a:xfrm>
            <a:off x="415505" y="3786996"/>
            <a:ext cx="113609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مدل‌های زبانی بزرگ فقط ابزار نوآوری نیستند.</a:t>
            </a:r>
          </a:p>
          <a:p>
            <a:pPr algn="just" rtl="1"/>
            <a:endParaRPr lang="fa-IR" sz="32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just" rtl="1"/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آنها </a:t>
            </a:r>
            <a:r>
              <a:rPr lang="fa-IR" sz="3200" b="1" dirty="0">
                <a:latin typeface="IRANSans" panose="020B0506030804020204" pitchFamily="34" charset="-78"/>
                <a:cs typeface="IRANSans" panose="020B0506030804020204" pitchFamily="34" charset="-78"/>
              </a:rPr>
              <a:t>انعکاسی</a:t>
            </a:r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 از دانش و خلاقیت جمعی ما هستند و ما را به سوی آینده ای هدایت می کنند که فقط توسط </a:t>
            </a:r>
            <a:r>
              <a:rPr lang="fa-IR" sz="3200" b="1" dirty="0">
                <a:latin typeface="IRANSans" panose="020B0506030804020204" pitchFamily="34" charset="-78"/>
                <a:cs typeface="IRANSans" panose="020B0506030804020204" pitchFamily="34" charset="-78"/>
              </a:rPr>
              <a:t>تخیل ما محدود </a:t>
            </a:r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می‌شود.</a:t>
            </a:r>
            <a:endParaRPr lang="en-US" sz="3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577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76291-BBD4-536C-EBA7-B2D25980EF21}"/>
              </a:ext>
            </a:extLst>
          </p:cNvPr>
          <p:cNvSpPr txBox="1"/>
          <p:nvPr/>
        </p:nvSpPr>
        <p:spPr>
          <a:xfrm>
            <a:off x="1354347" y="544266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References &amp; Continue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DE9C0-C4D9-002A-8587-67BF3EAE61A2}"/>
              </a:ext>
            </a:extLst>
          </p:cNvPr>
          <p:cNvSpPr txBox="1"/>
          <p:nvPr/>
        </p:nvSpPr>
        <p:spPr>
          <a:xfrm>
            <a:off x="711032" y="1725283"/>
            <a:ext cx="376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2"/>
              </a:rPr>
              <a:t>Hugging Face Tutorial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A95B9-24C8-D6DB-5F12-1850E5447EB5}"/>
              </a:ext>
            </a:extLst>
          </p:cNvPr>
          <p:cNvSpPr txBox="1"/>
          <p:nvPr/>
        </p:nvSpPr>
        <p:spPr>
          <a:xfrm>
            <a:off x="711032" y="2552356"/>
            <a:ext cx="4044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What Are Transformers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47FDB-00F3-5A65-3177-422654594BB7}"/>
              </a:ext>
            </a:extLst>
          </p:cNvPr>
          <p:cNvSpPr txBox="1"/>
          <p:nvPr/>
        </p:nvSpPr>
        <p:spPr>
          <a:xfrm>
            <a:off x="711032" y="3379429"/>
            <a:ext cx="236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4"/>
              </a:rPr>
              <a:t>Transformers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BD83F-60CB-53AA-921D-179A58D912CB}"/>
              </a:ext>
            </a:extLst>
          </p:cNvPr>
          <p:cNvSpPr txBox="1"/>
          <p:nvPr/>
        </p:nvSpPr>
        <p:spPr>
          <a:xfrm>
            <a:off x="711032" y="4206502"/>
            <a:ext cx="9205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5"/>
              </a:rPr>
              <a:t>What are Transformer Models and how do they work?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4C458-B33B-C40E-D9F4-DF2E6869DBEE}"/>
              </a:ext>
            </a:extLst>
          </p:cNvPr>
          <p:cNvSpPr txBox="1"/>
          <p:nvPr/>
        </p:nvSpPr>
        <p:spPr>
          <a:xfrm>
            <a:off x="711032" y="5028565"/>
            <a:ext cx="10769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An Overview of Artificial Intelligence Ethics - Persian Translation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450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77E63-79A5-049B-92AD-E9D58982E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421AD-9A6C-1116-2D2C-5323D47085D2}"/>
              </a:ext>
            </a:extLst>
          </p:cNvPr>
          <p:cNvSpPr txBox="1"/>
          <p:nvPr/>
        </p:nvSpPr>
        <p:spPr>
          <a:xfrm>
            <a:off x="1354347" y="3105834"/>
            <a:ext cx="94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aleway SemiBold" panose="020B0703030101060003" pitchFamily="34" charset="0"/>
              </a:rPr>
              <a:t>My Recommendations…</a:t>
            </a:r>
          </a:p>
        </p:txBody>
      </p:sp>
    </p:spTree>
    <p:extLst>
      <p:ext uri="{BB962C8B-B14F-4D97-AF65-F5344CB8AC3E}">
        <p14:creationId xmlns:p14="http://schemas.microsoft.com/office/powerpoint/2010/main" val="272818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979B4-314F-E52E-D338-32C50A7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CA2767-DEFF-5711-925C-E08984F5D6AD}"/>
              </a:ext>
            </a:extLst>
          </p:cNvPr>
          <p:cNvSpPr/>
          <p:nvPr/>
        </p:nvSpPr>
        <p:spPr>
          <a:xfrm>
            <a:off x="1" y="3429000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E2713-F3FF-42E3-A3D6-1301F15B0ED9}"/>
              </a:ext>
            </a:extLst>
          </p:cNvPr>
          <p:cNvGrpSpPr/>
          <p:nvPr/>
        </p:nvGrpSpPr>
        <p:grpSpPr>
          <a:xfrm rot="10800000">
            <a:off x="240780" y="2695575"/>
            <a:ext cx="1466850" cy="1466850"/>
            <a:chOff x="240780" y="733425"/>
            <a:chExt cx="1466850" cy="1466850"/>
          </a:xfrm>
        </p:grpSpPr>
        <p:pic>
          <p:nvPicPr>
            <p:cNvPr id="7" name="Graphic 6" descr="Single gear with solid fill">
              <a:extLst>
                <a:ext uri="{FF2B5EF4-FFF2-40B4-BE49-F238E27FC236}">
                  <a16:creationId xmlns:a16="http://schemas.microsoft.com/office/drawing/2014/main" id="{86F4CBAE-E053-88C2-8CED-2FAE90A4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283E68-C93F-ACB9-FB01-98B78B536E7F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7AED66-BBBE-253A-4878-E2E9FEB973B8}"/>
              </a:ext>
            </a:extLst>
          </p:cNvPr>
          <p:cNvCxnSpPr>
            <a:cxnSpLocks/>
          </p:cNvCxnSpPr>
          <p:nvPr/>
        </p:nvCxnSpPr>
        <p:spPr>
          <a:xfrm>
            <a:off x="1953087" y="3429000"/>
            <a:ext cx="0" cy="5391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E12798-B007-E2FD-F74E-1B140F17BBF0}"/>
              </a:ext>
            </a:extLst>
          </p:cNvPr>
          <p:cNvSpPr/>
          <p:nvPr/>
        </p:nvSpPr>
        <p:spPr>
          <a:xfrm>
            <a:off x="781233" y="4341069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Pre-Transformer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93BA2-B3B2-0CCB-B009-CBFCA3148FC7}"/>
              </a:ext>
            </a:extLst>
          </p:cNvPr>
          <p:cNvSpPr/>
          <p:nvPr/>
        </p:nvSpPr>
        <p:spPr>
          <a:xfrm>
            <a:off x="781233" y="5847185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1ED916-B6A1-9AD4-E45A-84F9FF356A24}"/>
              </a:ext>
            </a:extLst>
          </p:cNvPr>
          <p:cNvSpPr/>
          <p:nvPr/>
        </p:nvSpPr>
        <p:spPr>
          <a:xfrm>
            <a:off x="781233" y="735330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Post-Transformer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1C5BA-4EA9-05C9-DE4B-B1B2C2DF299E}"/>
              </a:ext>
            </a:extLst>
          </p:cNvPr>
          <p:cNvSpPr txBox="1"/>
          <p:nvPr/>
        </p:nvSpPr>
        <p:spPr>
          <a:xfrm>
            <a:off x="3373515" y="4269998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1990 - 2017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A2705-65AE-1BA4-53F9-502A8EB7F14D}"/>
              </a:ext>
            </a:extLst>
          </p:cNvPr>
          <p:cNvSpPr txBox="1"/>
          <p:nvPr/>
        </p:nvSpPr>
        <p:spPr>
          <a:xfrm>
            <a:off x="3373515" y="4670108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RNN, LSTM, NMT, </a:t>
            </a:r>
            <a:r>
              <a:rPr lang="en-US" dirty="0" err="1">
                <a:solidFill>
                  <a:schemeClr val="bg1"/>
                </a:solidFill>
              </a:rPr>
              <a:t>ELMo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77D1C-BB1F-DB7D-CEF3-C38B67C5BCB1}"/>
              </a:ext>
            </a:extLst>
          </p:cNvPr>
          <p:cNvSpPr txBox="1"/>
          <p:nvPr/>
        </p:nvSpPr>
        <p:spPr>
          <a:xfrm>
            <a:off x="3373515" y="577286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2017 - 2018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CDBC4-C8B2-4CC1-BF7C-899F6BE8A9AE}"/>
              </a:ext>
            </a:extLst>
          </p:cNvPr>
          <p:cNvSpPr txBox="1"/>
          <p:nvPr/>
        </p:nvSpPr>
        <p:spPr>
          <a:xfrm>
            <a:off x="3373515" y="617297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rise of Transformers - No specific LLMs Yet…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B92E7-8F23-439D-657F-1241685B5BC8}"/>
              </a:ext>
            </a:extLst>
          </p:cNvPr>
          <p:cNvSpPr txBox="1"/>
          <p:nvPr/>
        </p:nvSpPr>
        <p:spPr>
          <a:xfrm>
            <a:off x="3373515" y="7266854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noFill/>
              </a:rPr>
              <a:t>2018 -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36AF7-A405-8B72-639D-EBE127B9C289}"/>
              </a:ext>
            </a:extLst>
          </p:cNvPr>
          <p:cNvSpPr txBox="1"/>
          <p:nvPr/>
        </p:nvSpPr>
        <p:spPr>
          <a:xfrm>
            <a:off x="3373515" y="7666964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noFill/>
              </a:rPr>
              <a:t>GPT-1, BERT – GPT-2, </a:t>
            </a:r>
            <a:r>
              <a:rPr lang="en-US" dirty="0" err="1">
                <a:noFill/>
              </a:rPr>
              <a:t>XLNet</a:t>
            </a:r>
            <a:r>
              <a:rPr lang="en-US" dirty="0">
                <a:noFill/>
              </a:rPr>
              <a:t> – GPT3, T5 - BLOOM, Codex, GPT-4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25E5D-F8CC-06AC-595C-95807CB91F1A}"/>
              </a:ext>
            </a:extLst>
          </p:cNvPr>
          <p:cNvSpPr txBox="1"/>
          <p:nvPr/>
        </p:nvSpPr>
        <p:spPr>
          <a:xfrm>
            <a:off x="7039992" y="2505670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</p:spTree>
    <p:extLst>
      <p:ext uri="{BB962C8B-B14F-4D97-AF65-F5344CB8AC3E}">
        <p14:creationId xmlns:p14="http://schemas.microsoft.com/office/powerpoint/2010/main" val="40205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43687-36B1-A233-873E-0C9B4D55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64CD2-3AF9-4CA5-DE52-66A229727BE2}"/>
              </a:ext>
            </a:extLst>
          </p:cNvPr>
          <p:cNvSpPr txBox="1"/>
          <p:nvPr/>
        </p:nvSpPr>
        <p:spPr>
          <a:xfrm>
            <a:off x="1354347" y="500180"/>
            <a:ext cx="9480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aleway SemiBold" panose="020B0703030101060003" pitchFamily="34" charset="0"/>
                <a:hlinkClick r:id="rId2"/>
              </a:rPr>
              <a:t>links.ryanheida.com</a:t>
            </a:r>
            <a:endParaRPr lang="en-US" sz="5400" dirty="0">
              <a:latin typeface="Raleway SemiBold" panose="020B070303010106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60B9C-C3BE-F4A0-0D64-8AC3F81AA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93" y="1849082"/>
            <a:ext cx="4508738" cy="45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252B20-BCB5-13F7-8239-A8187F8E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32" y="314671"/>
            <a:ext cx="5095336" cy="62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1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760F1-FB0E-45ED-76F5-83638111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03E001-C366-156C-4D85-234CFF3019D2}"/>
              </a:ext>
            </a:extLst>
          </p:cNvPr>
          <p:cNvSpPr txBox="1"/>
          <p:nvPr/>
        </p:nvSpPr>
        <p:spPr>
          <a:xfrm>
            <a:off x="415505" y="1613118"/>
            <a:ext cx="11360989" cy="3631763"/>
          </a:xfrm>
          <a:prstGeom prst="rect">
            <a:avLst/>
          </a:prstGeom>
          <a:noFill/>
          <a:scene3d>
            <a:camera prst="perspectiveFront" fov="5400000"/>
            <a:lightRig rig="glow" dir="t"/>
          </a:scene3d>
        </p:spPr>
        <p:txBody>
          <a:bodyPr wrap="square">
            <a:spAutoFit/>
            <a:sp3d extrusionH="1079500" contourW="6350">
              <a:extrusionClr>
                <a:schemeClr val="tx1">
                  <a:lumMod val="85000"/>
                  <a:lumOff val="15000"/>
                </a:schemeClr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Thanks</a:t>
            </a:r>
          </a:p>
          <a:p>
            <a:pPr algn="ctr"/>
            <a:r>
              <a:rPr lang="en-US" sz="11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285743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E3D6E-5E93-3DD6-8A0E-19A580D9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1F762A-ED14-7377-1206-D55C2B33FB5F}"/>
              </a:ext>
            </a:extLst>
          </p:cNvPr>
          <p:cNvSpPr/>
          <p:nvPr/>
        </p:nvSpPr>
        <p:spPr>
          <a:xfrm>
            <a:off x="1" y="1466850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24A078-BCBF-22DD-7D70-C8C36844F26E}"/>
              </a:ext>
            </a:extLst>
          </p:cNvPr>
          <p:cNvGrpSpPr/>
          <p:nvPr/>
        </p:nvGrpSpPr>
        <p:grpSpPr>
          <a:xfrm rot="16200000">
            <a:off x="240780" y="733425"/>
            <a:ext cx="1466850" cy="1466850"/>
            <a:chOff x="240780" y="733425"/>
            <a:chExt cx="1466850" cy="1466850"/>
          </a:xfrm>
        </p:grpSpPr>
        <p:pic>
          <p:nvPicPr>
            <p:cNvPr id="7" name="Graphic 6" descr="Single gear with solid fill">
              <a:extLst>
                <a:ext uri="{FF2B5EF4-FFF2-40B4-BE49-F238E27FC236}">
                  <a16:creationId xmlns:a16="http://schemas.microsoft.com/office/drawing/2014/main" id="{66079C55-184E-B289-2A28-C99C81F1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AB2E9B-4EE7-B9C6-9A5C-E86B1A6165D7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37E2C-A9CD-D341-1442-9F515C1C5D5A}"/>
              </a:ext>
            </a:extLst>
          </p:cNvPr>
          <p:cNvCxnSpPr>
            <a:cxnSpLocks/>
          </p:cNvCxnSpPr>
          <p:nvPr/>
        </p:nvCxnSpPr>
        <p:spPr>
          <a:xfrm>
            <a:off x="1953087" y="1466850"/>
            <a:ext cx="0" cy="53911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860AA7-8533-6E0E-09C6-CC53ECC7F6A0}"/>
              </a:ext>
            </a:extLst>
          </p:cNvPr>
          <p:cNvSpPr/>
          <p:nvPr/>
        </p:nvSpPr>
        <p:spPr>
          <a:xfrm>
            <a:off x="781233" y="2378919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Pre-Transformer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17B5C8-5614-BFF8-B884-212B66543D1F}"/>
              </a:ext>
            </a:extLst>
          </p:cNvPr>
          <p:cNvSpPr/>
          <p:nvPr/>
        </p:nvSpPr>
        <p:spPr>
          <a:xfrm>
            <a:off x="781233" y="3885035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FA884A-2195-DFAB-4660-9AA987D3DC22}"/>
              </a:ext>
            </a:extLst>
          </p:cNvPr>
          <p:cNvSpPr/>
          <p:nvPr/>
        </p:nvSpPr>
        <p:spPr>
          <a:xfrm>
            <a:off x="781233" y="539115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Post-Transformer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70BDE-FC37-04A7-5DEE-C36BC00CCB50}"/>
              </a:ext>
            </a:extLst>
          </p:cNvPr>
          <p:cNvSpPr txBox="1"/>
          <p:nvPr/>
        </p:nvSpPr>
        <p:spPr>
          <a:xfrm>
            <a:off x="3373515" y="2307848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1990 - 2017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6651B-D746-3A5A-C685-EA08350DD46A}"/>
              </a:ext>
            </a:extLst>
          </p:cNvPr>
          <p:cNvSpPr txBox="1"/>
          <p:nvPr/>
        </p:nvSpPr>
        <p:spPr>
          <a:xfrm>
            <a:off x="3373515" y="2707958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RNN, LSTM, NMT, </a:t>
            </a:r>
            <a:r>
              <a:rPr lang="en-US" dirty="0" err="1">
                <a:solidFill>
                  <a:schemeClr val="bg1"/>
                </a:solidFill>
              </a:rPr>
              <a:t>ELMo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F6A12-A84E-77F9-5646-F671BD56EB25}"/>
              </a:ext>
            </a:extLst>
          </p:cNvPr>
          <p:cNvSpPr txBox="1"/>
          <p:nvPr/>
        </p:nvSpPr>
        <p:spPr>
          <a:xfrm>
            <a:off x="3373515" y="381071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2017 - 2018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8E13A-F0FC-DC7B-6AD6-64D593E59C9C}"/>
              </a:ext>
            </a:extLst>
          </p:cNvPr>
          <p:cNvSpPr txBox="1"/>
          <p:nvPr/>
        </p:nvSpPr>
        <p:spPr>
          <a:xfrm>
            <a:off x="3373515" y="421082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rise of Transformers - No specific LLMs Yet…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EC28E-3554-1BF2-70CE-4932109FBCA1}"/>
              </a:ext>
            </a:extLst>
          </p:cNvPr>
          <p:cNvSpPr txBox="1"/>
          <p:nvPr/>
        </p:nvSpPr>
        <p:spPr>
          <a:xfrm>
            <a:off x="3373515" y="5304704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2018 -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A25AC-5ACF-83D7-E5D0-3780D125DC49}"/>
              </a:ext>
            </a:extLst>
          </p:cNvPr>
          <p:cNvSpPr txBox="1"/>
          <p:nvPr/>
        </p:nvSpPr>
        <p:spPr>
          <a:xfrm>
            <a:off x="3373515" y="5704814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GPT-1, BERT – GPT-2, </a:t>
            </a:r>
            <a:r>
              <a:rPr lang="en-US" dirty="0" err="1">
                <a:solidFill>
                  <a:schemeClr val="bg1"/>
                </a:solidFill>
              </a:rPr>
              <a:t>XLNet</a:t>
            </a:r>
            <a:r>
              <a:rPr lang="en-US" dirty="0">
                <a:solidFill>
                  <a:schemeClr val="bg1"/>
                </a:solidFill>
              </a:rPr>
              <a:t> – GPT3, T5 - BLOOM, Codex, GPT-4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FADB4-6100-6B7A-DD1B-F6E470A17DF5}"/>
              </a:ext>
            </a:extLst>
          </p:cNvPr>
          <p:cNvSpPr txBox="1"/>
          <p:nvPr/>
        </p:nvSpPr>
        <p:spPr>
          <a:xfrm>
            <a:off x="7039992" y="516433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A02B8-A1D4-68A8-3D90-8CDA851F4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3" y="7351203"/>
            <a:ext cx="8414594" cy="289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3D626-7194-937A-CCF1-C5BA9684B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AFA0D98-ACAC-DCAE-DC2A-4B5900272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80" y="508000"/>
            <a:ext cx="7788840" cy="2677932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E3ED9B-E143-5789-6777-A128B6C84518}"/>
              </a:ext>
            </a:extLst>
          </p:cNvPr>
          <p:cNvCxnSpPr>
            <a:cxnSpLocks/>
          </p:cNvCxnSpPr>
          <p:nvPr/>
        </p:nvCxnSpPr>
        <p:spPr>
          <a:xfrm flipH="1">
            <a:off x="507623" y="1271318"/>
            <a:ext cx="486447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9CBF1D-7921-764E-ABD3-4CC5F70D3F7B}"/>
              </a:ext>
            </a:extLst>
          </p:cNvPr>
          <p:cNvSpPr/>
          <p:nvPr/>
        </p:nvSpPr>
        <p:spPr>
          <a:xfrm>
            <a:off x="1" y="8362950"/>
            <a:ext cx="12192000" cy="5391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BE5BEA-2ABF-B3F3-DB72-A51CD9532482}"/>
              </a:ext>
            </a:extLst>
          </p:cNvPr>
          <p:cNvGrpSpPr/>
          <p:nvPr/>
        </p:nvGrpSpPr>
        <p:grpSpPr>
          <a:xfrm rot="16200000">
            <a:off x="240780" y="7629525"/>
            <a:ext cx="1466850" cy="1466850"/>
            <a:chOff x="240780" y="733425"/>
            <a:chExt cx="1466850" cy="1466850"/>
          </a:xfrm>
        </p:grpSpPr>
        <p:pic>
          <p:nvPicPr>
            <p:cNvPr id="25" name="Graphic 24" descr="Single gear with solid fill">
              <a:extLst>
                <a:ext uri="{FF2B5EF4-FFF2-40B4-BE49-F238E27FC236}">
                  <a16:creationId xmlns:a16="http://schemas.microsoft.com/office/drawing/2014/main" id="{5EE2D044-4E3C-F5C0-0BED-638C795A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0780" y="733425"/>
              <a:ext cx="1466850" cy="146685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34CC93-3798-B642-349E-DD67BA928ABE}"/>
                </a:ext>
              </a:extLst>
            </p:cNvPr>
            <p:cNvSpPr/>
            <p:nvPr/>
          </p:nvSpPr>
          <p:spPr>
            <a:xfrm>
              <a:off x="783185" y="1275830"/>
              <a:ext cx="382040" cy="382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BA48B4-2D66-E663-DB21-7F527B6C2F1E}"/>
              </a:ext>
            </a:extLst>
          </p:cNvPr>
          <p:cNvSpPr/>
          <p:nvPr/>
        </p:nvSpPr>
        <p:spPr>
          <a:xfrm>
            <a:off x="781233" y="9275019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Pre-Transformer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3B0AFF5-6EDC-7458-529D-BDD1EE34A1D7}"/>
              </a:ext>
            </a:extLst>
          </p:cNvPr>
          <p:cNvSpPr/>
          <p:nvPr/>
        </p:nvSpPr>
        <p:spPr>
          <a:xfrm>
            <a:off x="781233" y="10781135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B071104-9D91-B545-E074-5B7170537D20}"/>
              </a:ext>
            </a:extLst>
          </p:cNvPr>
          <p:cNvSpPr/>
          <p:nvPr/>
        </p:nvSpPr>
        <p:spPr>
          <a:xfrm>
            <a:off x="781233" y="12287250"/>
            <a:ext cx="2343708" cy="611224"/>
          </a:xfrm>
          <a:prstGeom prst="roundRect">
            <a:avLst/>
          </a:prstGeom>
          <a:solidFill>
            <a:srgbClr val="262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Post-Transformer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EBA02-24A4-26A6-5904-4FBE87DB4A0C}"/>
              </a:ext>
            </a:extLst>
          </p:cNvPr>
          <p:cNvSpPr txBox="1"/>
          <p:nvPr/>
        </p:nvSpPr>
        <p:spPr>
          <a:xfrm>
            <a:off x="3373515" y="9203948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1990 - 2017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5A9038-67A1-2B06-D42D-15394B8CD02B}"/>
              </a:ext>
            </a:extLst>
          </p:cNvPr>
          <p:cNvSpPr txBox="1"/>
          <p:nvPr/>
        </p:nvSpPr>
        <p:spPr>
          <a:xfrm>
            <a:off x="3373515" y="9604058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RNN, LSTM, NMT, </a:t>
            </a:r>
            <a:r>
              <a:rPr lang="en-US" dirty="0" err="1">
                <a:solidFill>
                  <a:schemeClr val="bg1"/>
                </a:solidFill>
              </a:rPr>
              <a:t>ELMo</a:t>
            </a:r>
            <a:r>
              <a:rPr lang="en-US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94B09-6B49-8D6A-C09E-BE5B0061E7E9}"/>
              </a:ext>
            </a:extLst>
          </p:cNvPr>
          <p:cNvSpPr txBox="1"/>
          <p:nvPr/>
        </p:nvSpPr>
        <p:spPr>
          <a:xfrm>
            <a:off x="3373515" y="10706815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2017 - 2018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BC4B57-48E0-94A2-2AD3-F583446FF1B6}"/>
              </a:ext>
            </a:extLst>
          </p:cNvPr>
          <p:cNvSpPr txBox="1"/>
          <p:nvPr/>
        </p:nvSpPr>
        <p:spPr>
          <a:xfrm>
            <a:off x="3373515" y="11106925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rise of Transformers - No specific LLMs Yet…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24C6CC-1960-8EE8-6209-58920D71F39C}"/>
              </a:ext>
            </a:extLst>
          </p:cNvPr>
          <p:cNvSpPr txBox="1"/>
          <p:nvPr/>
        </p:nvSpPr>
        <p:spPr>
          <a:xfrm>
            <a:off x="3373515" y="12200804"/>
            <a:ext cx="170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2018 - Present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255C87-04A2-E7B7-A00C-A955D9573EC7}"/>
              </a:ext>
            </a:extLst>
          </p:cNvPr>
          <p:cNvSpPr txBox="1"/>
          <p:nvPr/>
        </p:nvSpPr>
        <p:spPr>
          <a:xfrm>
            <a:off x="3373515" y="12600914"/>
            <a:ext cx="733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GPT-1, BERT – GPT-2, </a:t>
            </a:r>
            <a:r>
              <a:rPr lang="en-US" dirty="0" err="1">
                <a:solidFill>
                  <a:schemeClr val="bg1"/>
                </a:solidFill>
              </a:rPr>
              <a:t>XLNet</a:t>
            </a:r>
            <a:r>
              <a:rPr lang="en-US" dirty="0">
                <a:solidFill>
                  <a:schemeClr val="bg1"/>
                </a:solidFill>
              </a:rPr>
              <a:t> – GPT3, T5 - BLOOM, Codex, GPT-4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E75F2-9DDA-969F-5B90-70FAF6B9A48E}"/>
              </a:ext>
            </a:extLst>
          </p:cNvPr>
          <p:cNvSpPr txBox="1"/>
          <p:nvPr/>
        </p:nvSpPr>
        <p:spPr>
          <a:xfrm>
            <a:off x="7039992" y="7412533"/>
            <a:ext cx="496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LLMs Timeline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D0C983-1CCD-BD4F-EA88-5B677C86E6EB}"/>
              </a:ext>
            </a:extLst>
          </p:cNvPr>
          <p:cNvSpPr txBox="1"/>
          <p:nvPr/>
        </p:nvSpPr>
        <p:spPr>
          <a:xfrm>
            <a:off x="393700" y="347988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Raleway SemiBold" panose="020B0703030101060003" pitchFamily="34" charset="0"/>
              </a:rPr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145539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2164</Words>
  <Application>Microsoft Office PowerPoint</Application>
  <PresentationFormat>Widescreen</PresentationFormat>
  <Paragraphs>464</Paragraphs>
  <Slides>72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Times New Roman</vt:lpstr>
      <vt:lpstr>IRANSans</vt:lpstr>
      <vt:lpstr>Apron Heavy</vt:lpstr>
      <vt:lpstr>Tw Cen MT</vt:lpstr>
      <vt:lpstr>Calibri</vt:lpstr>
      <vt:lpstr>Estedad-VF</vt:lpstr>
      <vt:lpstr>A Love of Thunder</vt:lpstr>
      <vt:lpstr>Calibri Light</vt:lpstr>
      <vt:lpstr>Raleway SemiBold</vt:lpstr>
      <vt:lpstr>Adventuring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Heida</dc:creator>
  <cp:lastModifiedBy>Ryan Heida</cp:lastModifiedBy>
  <cp:revision>712</cp:revision>
  <dcterms:created xsi:type="dcterms:W3CDTF">2024-11-25T21:31:03Z</dcterms:created>
  <dcterms:modified xsi:type="dcterms:W3CDTF">2024-11-29T11:14:24Z</dcterms:modified>
</cp:coreProperties>
</file>